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b="def" i="def"/>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b="def" i="def"/>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b="def" i="def"/>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p>
            <a:pPr defTabSz="457200">
              <a:defRPr>
                <a:solidFill>
                  <a:srgbClr val="000000"/>
                </a:solidFill>
                <a:latin typeface="+mj-lt"/>
                <a:ea typeface="+mj-ea"/>
                <a:cs typeface="+mj-cs"/>
                <a:sym typeface="Helvetica"/>
              </a:defRPr>
            </a:pPr>
            <a:r>
              <a:t>2. ABRAHAM’S COVENANT WITH ABIMELECH.................21:22-34 </a:t>
            </a:r>
          </a:p>
          <a:p>
            <a:pPr defTabSz="457200">
              <a:defRPr>
                <a:solidFill>
                  <a:srgbClr val="000000"/>
                </a:solidFill>
                <a:latin typeface="+mj-lt"/>
                <a:ea typeface="+mj-ea"/>
                <a:cs typeface="+mj-cs"/>
                <a:sym typeface="Helvetica"/>
              </a:defRPr>
            </a:pPr>
            <a:r>
              <a:t>22) Abimelech = “king” (like Pharaoh).</a:t>
            </a:r>
            <a:br/>
            <a:r>
              <a:t>Phichol = “mouth of all.” Not only a general but a spokesman for the people.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lvl1pPr defTabSz="457200">
              <a:defRPr>
                <a:solidFill>
                  <a:srgbClr val="000000"/>
                </a:solidFill>
                <a:latin typeface="+mj-lt"/>
                <a:ea typeface="+mj-ea"/>
                <a:cs typeface="+mj-cs"/>
                <a:sym typeface="Helvetica"/>
              </a:defRPr>
            </a:lvl1pPr>
          </a:lstStyle>
          <a:p>
            <a:pPr/>
            <a:r>
              <a:t>23,24) Abimelech wants peace and Abraham agrees.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a:p>
        </p:txBody>
      </p:sp>
      <p:sp>
        <p:nvSpPr>
          <p:cNvPr id="101" name="Shape 101"/>
          <p:cNvSpPr/>
          <p:nvPr>
            <p:ph type="body" sz="quarter" idx="1"/>
          </p:nvPr>
        </p:nvSpPr>
        <p:spPr>
          <a:prstGeom prst="rect">
            <a:avLst/>
          </a:prstGeom>
        </p:spPr>
        <p:txBody>
          <a:bodyPr/>
          <a:lstStyle>
            <a:lvl1pPr defTabSz="457200">
              <a:defRPr>
                <a:solidFill>
                  <a:srgbClr val="000000"/>
                </a:solidFill>
                <a:latin typeface="+mj-lt"/>
                <a:ea typeface="+mj-ea"/>
                <a:cs typeface="+mj-cs"/>
                <a:sym typeface="Helvetica"/>
              </a:defRPr>
            </a:lvl1pPr>
          </a:lstStyle>
          <a:p>
            <a:pPr/>
            <a:r>
              <a:t>25-30) After agreeing, Abraham points out the problem of the wells. Seven lambs are added to the covenant as a witness.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a:p>
        </p:txBody>
      </p:sp>
      <p:sp>
        <p:nvSpPr>
          <p:cNvPr id="105" name="Shape 105"/>
          <p:cNvSpPr/>
          <p:nvPr>
            <p:ph type="body" sz="quarter" idx="1"/>
          </p:nvPr>
        </p:nvSpPr>
        <p:spPr>
          <a:prstGeom prst="rect">
            <a:avLst/>
          </a:prstGeom>
        </p:spPr>
        <p:txBody>
          <a:bodyPr/>
          <a:lstStyle>
            <a:lvl1pPr defTabSz="457200">
              <a:defRPr>
                <a:solidFill>
                  <a:srgbClr val="000000"/>
                </a:solidFill>
                <a:latin typeface="+mj-lt"/>
                <a:ea typeface="+mj-ea"/>
                <a:cs typeface="+mj-cs"/>
                <a:sym typeface="Helvetica"/>
              </a:defRPr>
            </a:lvl1pPr>
          </a:lstStyle>
          <a:p>
            <a:pPr/>
            <a:r>
              <a:t>25-30) After agreeing, Abraham points out the problem of the wells. Seven lambs are added to the covenant as a witness.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p>
            <a:pPr defTabSz="457200">
              <a:defRPr>
                <a:solidFill>
                  <a:srgbClr val="000000"/>
                </a:solidFill>
                <a:latin typeface="+mj-lt"/>
                <a:ea typeface="+mj-ea"/>
                <a:cs typeface="+mj-cs"/>
                <a:sym typeface="Helvetica"/>
              </a:defRPr>
            </a:pPr>
            <a:r>
              <a:t>25-30) After agreeing, Abraham points out the problem of the wells. Seven lambs are added to the covenant as a witness. </a:t>
            </a:r>
          </a:p>
          <a:p>
            <a:pPr defTabSz="457200">
              <a:defRPr>
                <a:solidFill>
                  <a:srgbClr val="000000"/>
                </a:solidFill>
                <a:latin typeface="+mj-lt"/>
                <a:ea typeface="+mj-ea"/>
                <a:cs typeface="+mj-cs"/>
                <a:sym typeface="Helvetica"/>
              </a:defRPr>
            </a:pPr>
            <a:r>
              <a:t>31) Called the well Beersheba (well of the seven - v. 31). Oath. Lit: beseventh themselves.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a:p>
        </p:txBody>
      </p:sp>
      <p:sp>
        <p:nvSpPr>
          <p:cNvPr id="113" name="Shape 113"/>
          <p:cNvSpPr/>
          <p:nvPr>
            <p:ph type="body" sz="quarter" idx="1"/>
          </p:nvPr>
        </p:nvSpPr>
        <p:spPr>
          <a:prstGeom prst="rect">
            <a:avLst/>
          </a:prstGeom>
        </p:spPr>
        <p:txBody>
          <a:bodyPr/>
          <a:lstStyle>
            <a:lvl1pPr defTabSz="457200">
              <a:defRPr>
                <a:solidFill>
                  <a:srgbClr val="000000"/>
                </a:solidFill>
                <a:latin typeface="+mj-lt"/>
                <a:ea typeface="+mj-ea"/>
                <a:cs typeface="+mj-cs"/>
                <a:sym typeface="Helvetica"/>
              </a:defRPr>
            </a:lvl1pPr>
          </a:lstStyle>
          <a:p>
            <a:pPr/>
            <a:r>
              <a:t>33) Everlasting God - First time in scripture. “The powerful God of unknown and unlimited times.”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1">
    <p:spTree>
      <p:nvGrpSpPr>
        <p:cNvPr id="1" name=""/>
        <p:cNvGrpSpPr/>
        <p:nvPr/>
      </p:nvGrpSpPr>
      <p:grpSpPr>
        <a:xfrm>
          <a:off x="0" y="0"/>
          <a:ext cx="0" cy="0"/>
          <a:chOff x="0" y="0"/>
          <a:chExt cx="0" cy="0"/>
        </a:xfrm>
      </p:grpSpPr>
      <p:sp>
        <p:nvSpPr>
          <p:cNvPr id="11" name="Shape 1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 name="Shape 18"/>
          <p:cNvSpPr/>
          <p:nvPr>
            <p:ph type="body" sz="quarter" idx="1"/>
          </p:nvPr>
        </p:nvSpPr>
        <p:spPr>
          <a:xfrm>
            <a:off x="2421344" y="4021389"/>
            <a:ext cx="6067067" cy="270869"/>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body" sz="quarter" idx="1"/>
          </p:nvPr>
        </p:nvSpPr>
        <p:spPr>
          <a:xfrm>
            <a:off x="2421344" y="4021389"/>
            <a:ext cx="6067067" cy="270869"/>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pPr/>
            <a:r>
              <a:t>Body Level One</a:t>
            </a:r>
          </a:p>
          <a:p>
            <a:pPr lvl="1"/>
            <a:r>
              <a:t>Body Level Two</a:t>
            </a:r>
          </a:p>
          <a:p>
            <a:pPr lvl="2"/>
            <a:r>
              <a:t>Body Level Three</a:t>
            </a:r>
          </a:p>
          <a:p>
            <a:pPr lvl="3"/>
            <a:r>
              <a:t>Body Level Four</a:t>
            </a:r>
          </a:p>
          <a:p>
            <a:pPr lvl="4"/>
            <a:r>
              <a:t>Body Level Five</a:t>
            </a:r>
          </a:p>
        </p:txBody>
      </p:sp>
      <p:sp>
        <p:nvSpPr>
          <p:cNvPr id="27" name="Shape 27"/>
          <p:cNvSpPr/>
          <p:nvPr>
            <p:ph type="title"/>
          </p:nvPr>
        </p:nvSpPr>
        <p:spPr>
          <a:xfrm>
            <a:off x="2485303" y="2950889"/>
            <a:ext cx="6003107" cy="807570"/>
          </a:xfrm>
          <a:prstGeom prst="rect">
            <a:avLst/>
          </a:prstGeom>
        </p:spPr>
        <p:txBody>
          <a:bodyPr/>
          <a:lstStyle/>
          <a:p>
            <a:pPr/>
            <a:r>
              <a:t>Title Text</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Content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 name="Shape 35"/>
          <p:cNvSpPr/>
          <p:nvPr>
            <p:ph type="body" idx="1"/>
          </p:nvPr>
        </p:nvSpPr>
        <p:spPr>
          <a:xfrm>
            <a:off x="468312" y="986676"/>
            <a:ext cx="8211826" cy="379487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36" name="Shape 3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nten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3" name="Shape 43"/>
          <p:cNvSpPr/>
          <p:nvPr>
            <p:ph type="body" idx="1"/>
          </p:nvPr>
        </p:nvSpPr>
        <p:spPr>
          <a:xfrm>
            <a:off x="468312" y="986676"/>
            <a:ext cx="8211826" cy="379487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Content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1" name="Shape 51"/>
          <p:cNvSpPr/>
          <p:nvPr>
            <p:ph type="body" idx="1"/>
          </p:nvPr>
        </p:nvSpPr>
        <p:spPr>
          <a:xfrm>
            <a:off x="468312" y="986676"/>
            <a:ext cx="8211826" cy="3794877"/>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52" name="Shape 52"/>
          <p:cNvSpPr/>
          <p:nvPr>
            <p:ph type="title"/>
          </p:nvPr>
        </p:nvSpPr>
        <p:spPr>
          <a:xfrm>
            <a:off x="5811225" y="137040"/>
            <a:ext cx="3060944" cy="484200"/>
          </a:xfrm>
          <a:prstGeom prst="rect">
            <a:avLst/>
          </a:prstGeom>
        </p:spPr>
        <p:txBody>
          <a:bodyPr/>
          <a:lstStyle>
            <a:lvl1pPr>
              <a:defRPr sz="1600"/>
            </a:lvl1p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Scriptur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0" name="Shape 60"/>
          <p:cNvSpPr/>
          <p:nvPr>
            <p:ph type="body" idx="1"/>
          </p:nvPr>
        </p:nvSpPr>
        <p:spPr>
          <a:xfrm>
            <a:off x="526736" y="421372"/>
            <a:ext cx="8160064" cy="3365111"/>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61" name="Shape 61"/>
          <p:cNvSpPr/>
          <p:nvPr>
            <p:ph type="body" sz="quarter" idx="13"/>
          </p:nvPr>
        </p:nvSpPr>
        <p:spPr>
          <a:xfrm>
            <a:off x="527050" y="4021137"/>
            <a:ext cx="8159750" cy="742691"/>
          </a:xfrm>
          <a:prstGeom prst="rect">
            <a:avLst/>
          </a:prstGeom>
        </p:spPr>
        <p:txBody>
          <a:bodyPr/>
          <a:lstStyle/>
          <a:p>
            <a:pPr>
              <a:spcBef>
                <a:spcPts val="300"/>
              </a:spcBef>
              <a:defRPr sz="1400"/>
            </a:pP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ackgroun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9" name="Shape 69"/>
          <p:cNvSpPr/>
          <p:nvPr>
            <p:ph type="body" idx="1"/>
          </p:nvPr>
        </p:nvSpPr>
        <p:spPr>
          <a:xfrm>
            <a:off x="526736" y="421372"/>
            <a:ext cx="8160064" cy="4354160"/>
          </a:xfrm>
          <a:prstGeom prst="rect">
            <a:avLst/>
          </a:prstGeom>
        </p:spPr>
        <p:txBody>
          <a:bodyPr anchor="ctr"/>
          <a:lstStyle>
            <a:lvl2pPr marL="0" indent="457200">
              <a:buSzTx/>
              <a:buNone/>
            </a:lvl2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Shape 3"/>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6">
              <a:lumOff val="63215"/>
            </a:schemeClr>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lumOff val="63215"/>
            </a:schemeClr>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lumOff val="63215"/>
            </a:schemeClr>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lumOff val="63215"/>
            </a:schemeClr>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lumOff val="63215"/>
            </a:schemeClr>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b="0" baseline="0" cap="none" i="0" spc="0" strike="noStrike" sz="3000" u="none">
          <a:ln>
            <a:noFill/>
          </a:ln>
          <a:solidFill>
            <a:schemeClr val="accent6">
              <a:lumOff val="63215"/>
            </a:schemeClr>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lumOff val="63215"/>
            </a:schemeClr>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lumOff val="63215"/>
            </a:schemeClr>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lumOff val="63215"/>
            </a:schemeClr>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b="0" baseline="0" cap="none" i="0" spc="0" strike="noStrike" sz="3000" u="none">
          <a:ln>
            <a:noFill/>
          </a:ln>
          <a:solidFill>
            <a:schemeClr val="accent6">
              <a:lumOff val="63215"/>
            </a:schemeClr>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Trebuchet M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p>
            <a:pPr/>
            <a:r>
              <a:t>Genesis 21:30–31 (NIV)</a:t>
            </a:r>
          </a:p>
          <a:p>
            <a:pPr/>
            <a:r>
              <a:t>30 He replied, “Accept these seven lambs from my hand as a witness that I dug this well.” </a:t>
            </a:r>
          </a:p>
          <a:p>
            <a:pPr/>
            <a:r>
              <a:t>31 So that place was called Beersheba,  because the two men swore an oath there.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body" idx="1"/>
          </p:nvPr>
        </p:nvSpPr>
        <p:spPr>
          <a:prstGeom prst="rect">
            <a:avLst/>
          </a:prstGeom>
        </p:spPr>
        <p:txBody>
          <a:bodyPr/>
          <a:lstStyle/>
          <a:p>
            <a:pPr defTabSz="859536">
              <a:spcBef>
                <a:spcPts val="600"/>
              </a:spcBef>
              <a:defRPr sz="2820"/>
            </a:pPr>
            <a:r>
              <a:t>Genesis 21:32–34 (NIV)</a:t>
            </a:r>
          </a:p>
          <a:p>
            <a:pPr defTabSz="859536">
              <a:spcBef>
                <a:spcPts val="600"/>
              </a:spcBef>
              <a:defRPr sz="2820"/>
            </a:pPr>
            <a:r>
              <a:t>32 After the treaty had been made at Beersheba, Abimelek and Phicol the commander of his forces returned to the land of the Philistines. 33 Abraham planted a tamarisk tree in Beersheba, and there he called on the name of the Lord, the Eternal God. 34 And Abraham stayed in the land of the Philistines for a long time.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body" sz="quarter" idx="1"/>
          </p:nvPr>
        </p:nvSpPr>
        <p:spPr>
          <a:prstGeom prst="rect">
            <a:avLst/>
          </a:prstGeom>
        </p:spPr>
        <p:txBody>
          <a:bodyPr/>
          <a:lstStyle>
            <a:lvl1pPr defTabSz="859536">
              <a:lnSpc>
                <a:spcPct val="80000"/>
              </a:lnSpc>
              <a:spcBef>
                <a:spcPts val="200"/>
              </a:spcBef>
              <a:defRPr sz="1222"/>
            </a:lvl1pPr>
          </a:lstStyle>
          <a:p>
            <a:pPr/>
            <a:r>
              <a:t>ABRAHAM’S COVENANT WITH ABIMELECH   -   21:22-34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body" idx="1"/>
          </p:nvPr>
        </p:nvSpPr>
        <p:spPr>
          <a:xfrm>
            <a:off x="67915" y="986675"/>
            <a:ext cx="9008170" cy="3794878"/>
          </a:xfrm>
          <a:prstGeom prst="rect">
            <a:avLst/>
          </a:prstGeom>
        </p:spPr>
        <p:txBody>
          <a:bodyPr/>
          <a:lstStyle/>
          <a:p>
            <a:pPr algn="l"/>
            <a:r>
              <a:t>I.	The Beginning of Mankind ~ Ch 1-11 </a:t>
            </a:r>
          </a:p>
          <a:p>
            <a:pPr algn="l"/>
            <a:r>
              <a:t>II.	The Life of Abraham ~ 12:1-25:18 </a:t>
            </a:r>
          </a:p>
          <a:p>
            <a:pPr algn="l"/>
            <a:r>
              <a:t>III.	The Life of Isaac and His Family ~ 25:19-26:35</a:t>
            </a:r>
          </a:p>
          <a:p>
            <a:pPr algn="l"/>
            <a:r>
              <a:t>IV.	The Life of Jacob ~ 27:1-37:1 </a:t>
            </a:r>
          </a:p>
          <a:p>
            <a:pPr algn="l"/>
            <a:r>
              <a:t>V.	The Life of Joseph ~ 37:2-50:26</a:t>
            </a:r>
          </a:p>
        </p:txBody>
      </p:sp>
      <p:sp>
        <p:nvSpPr>
          <p:cNvPr id="83" name="Shape 83"/>
          <p:cNvSpPr/>
          <p:nvPr>
            <p:ph type="title"/>
          </p:nvPr>
        </p:nvSpPr>
        <p:spPr>
          <a:prstGeom prst="rect">
            <a:avLst/>
          </a:prstGeom>
        </p:spPr>
        <p:txBody>
          <a:bodyPr/>
          <a:lstStyle>
            <a:lvl1pPr defTabSz="822959">
              <a:spcBef>
                <a:spcPts val="600"/>
              </a:spcBef>
              <a:defRPr sz="2700"/>
            </a:lvl1pPr>
          </a:lstStyle>
          <a:p>
            <a:pPr/>
            <a:r>
              <a:t>GENESIS - OUTLINE </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body" idx="1"/>
          </p:nvPr>
        </p:nvSpPr>
        <p:spPr>
          <a:prstGeom prst="rect">
            <a:avLst/>
          </a:prstGeom>
        </p:spPr>
        <p:txBody>
          <a:bodyPr/>
          <a:lstStyle/>
          <a:p>
            <a:pPr algn="l" defTabSz="685800">
              <a:spcBef>
                <a:spcPts val="500"/>
              </a:spcBef>
              <a:defRPr b="1" sz="2700"/>
            </a:pPr>
            <a:r>
              <a:t>II.  The Life of Abraham     12:1-25:18 </a:t>
            </a:r>
          </a:p>
          <a:p>
            <a:pPr lvl="1" marL="0" indent="342900" algn="l" defTabSz="685800">
              <a:spcBef>
                <a:spcPts val="500"/>
              </a:spcBef>
              <a:buSzTx/>
              <a:buNone/>
              <a:defRPr sz="2250"/>
            </a:pPr>
            <a:r>
              <a:rPr b="1"/>
              <a:t>A.</a:t>
            </a:r>
            <a:r>
              <a:t>  Abram’s Call and His Acceptance of the Covenant by Faith - 12:1-14:24 </a:t>
            </a:r>
          </a:p>
          <a:p>
            <a:pPr lvl="1" marL="0" indent="342900" algn="l" defTabSz="685800">
              <a:spcBef>
                <a:spcPts val="500"/>
              </a:spcBef>
              <a:buSzTx/>
              <a:buNone/>
              <a:defRPr sz="2250"/>
            </a:pPr>
            <a:r>
              <a:rPr b="1"/>
              <a:t>B.</a:t>
            </a:r>
            <a:r>
              <a:t>  Renewal and Confirmation of the Covenant - 15:1-17:24 </a:t>
            </a:r>
          </a:p>
          <a:p>
            <a:pPr lvl="1" marL="0" indent="342900" algn="l" defTabSz="685800">
              <a:spcBef>
                <a:spcPts val="500"/>
              </a:spcBef>
              <a:buSzTx/>
              <a:buNone/>
              <a:defRPr sz="2250"/>
            </a:pPr>
            <a:r>
              <a:rPr b="1"/>
              <a:t>C.</a:t>
            </a:r>
            <a:r>
              <a:t>  Deliverance of Lot from Sodom - 18:1-19:38 </a:t>
            </a:r>
          </a:p>
          <a:p>
            <a:pPr lvl="1" marL="0" indent="342900" algn="l" defTabSz="685800">
              <a:spcBef>
                <a:spcPts val="500"/>
              </a:spcBef>
              <a:buSzTx/>
              <a:buNone/>
              <a:defRPr sz="2250"/>
            </a:pPr>
            <a:r>
              <a:rPr b="1"/>
              <a:t>D.</a:t>
            </a:r>
            <a:r>
              <a:t>  Abraham and Abimelech - 20:1-18 </a:t>
            </a:r>
          </a:p>
          <a:p>
            <a:pPr lvl="1" marL="0" indent="342900" algn="l" defTabSz="685800">
              <a:spcBef>
                <a:spcPts val="500"/>
              </a:spcBef>
              <a:buSzTx/>
              <a:buNone/>
              <a:defRPr sz="2250"/>
            </a:pPr>
            <a:r>
              <a:rPr b="1"/>
              <a:t>E.</a:t>
            </a:r>
            <a:r>
              <a:t>  The Birth and Marriage of Isaac, the Son of Promise - 21:1-24:67 </a:t>
            </a:r>
          </a:p>
          <a:p>
            <a:pPr lvl="1" marL="0" indent="342900" algn="l" defTabSz="685800">
              <a:spcBef>
                <a:spcPts val="500"/>
              </a:spcBef>
              <a:buSzTx/>
              <a:buNone/>
              <a:defRPr sz="2250"/>
            </a:pPr>
            <a:r>
              <a:rPr b="1"/>
              <a:t>F.</a:t>
            </a:r>
            <a:r>
              <a:t>   The Posterity of Abraham - 25:1-18 </a:t>
            </a:r>
          </a:p>
        </p:txBody>
      </p:sp>
      <p:sp>
        <p:nvSpPr>
          <p:cNvPr id="86" name="Shape 86"/>
          <p:cNvSpPr/>
          <p:nvPr>
            <p:ph type="title"/>
          </p:nvPr>
        </p:nvSpPr>
        <p:spPr>
          <a:xfrm>
            <a:off x="5798525" y="124340"/>
            <a:ext cx="3060944" cy="484200"/>
          </a:xfrm>
          <a:prstGeom prst="rect">
            <a:avLst/>
          </a:prstGeom>
        </p:spPr>
        <p:txBody>
          <a:bodyPr/>
          <a:lstStyle/>
          <a:p>
            <a:pPr/>
            <a:r>
              <a:t>Genesis Expanded Outline</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body" idx="1"/>
          </p:nvPr>
        </p:nvSpPr>
        <p:spPr>
          <a:prstGeom prst="rect">
            <a:avLst/>
          </a:prstGeom>
        </p:spPr>
        <p:txBody>
          <a:bodyPr/>
          <a:lstStyle/>
          <a:p>
            <a:pPr algn="l" defTabSz="722376">
              <a:spcBef>
                <a:spcPts val="500"/>
              </a:spcBef>
              <a:defRPr b="1" sz="2844"/>
            </a:pPr>
            <a:r>
              <a:t>E. THE BIRTH AND MARRIAGE OF ISAAC, THE SON OF PROMISE - Ch 21-24 </a:t>
            </a:r>
          </a:p>
          <a:p>
            <a:pPr lvl="1" marL="0" indent="361188" algn="l" defTabSz="722376">
              <a:spcBef>
                <a:spcPts val="500"/>
              </a:spcBef>
              <a:buSzTx/>
              <a:buNone/>
              <a:defRPr sz="2370"/>
            </a:pPr>
            <a:r>
              <a:t>1. THE BIRTH OF ISAAC AND EXPULSION OF</a:t>
            </a:r>
            <a:br/>
            <a:r>
              <a:t>ISHMAEL - 21:1-21 </a:t>
            </a:r>
          </a:p>
          <a:p>
            <a:pPr lvl="1" marL="0" indent="361188" algn="l" defTabSz="722376">
              <a:spcBef>
                <a:spcPts val="500"/>
              </a:spcBef>
              <a:buSzTx/>
              <a:buNone/>
              <a:defRPr sz="2370"/>
            </a:pPr>
            <a:r>
              <a:t>2. ABRAHAM’S COVENANT WITH ABIMELECH - 21:22-34 </a:t>
            </a:r>
          </a:p>
          <a:p>
            <a:pPr lvl="1" marL="0" indent="361188" algn="l" defTabSz="722376">
              <a:spcBef>
                <a:spcPts val="500"/>
              </a:spcBef>
              <a:buSzTx/>
              <a:buNone/>
              <a:defRPr sz="2370"/>
            </a:pPr>
            <a:r>
              <a:t>3. THE SACRIFICE OF ISAAC - 22:1-19 </a:t>
            </a:r>
          </a:p>
          <a:p>
            <a:pPr lvl="1" marL="0" indent="361188" algn="l" defTabSz="722376">
              <a:spcBef>
                <a:spcPts val="500"/>
              </a:spcBef>
              <a:buSzTx/>
              <a:buNone/>
              <a:defRPr sz="2370"/>
            </a:pPr>
            <a:r>
              <a:t>4. NAHOR’S DESCENDANTS -  22:20-24 </a:t>
            </a:r>
          </a:p>
          <a:p>
            <a:pPr lvl="1" marL="0" indent="361188" algn="l" defTabSz="722376">
              <a:spcBef>
                <a:spcPts val="500"/>
              </a:spcBef>
              <a:buSzTx/>
              <a:buNone/>
              <a:defRPr sz="2370"/>
            </a:pPr>
            <a:r>
              <a:t>5. DEATH AND BURIAL OF SARAH - Ch 23 </a:t>
            </a:r>
          </a:p>
          <a:p>
            <a:pPr lvl="1" marL="0" indent="361188" algn="l" defTabSz="722376">
              <a:spcBef>
                <a:spcPts val="500"/>
              </a:spcBef>
              <a:buSzTx/>
              <a:buNone/>
              <a:defRPr sz="2370"/>
            </a:pPr>
            <a:r>
              <a:t>6. ISAAC’S MARRIAGE - Ch 24 </a:t>
            </a:r>
          </a:p>
        </p:txBody>
      </p:sp>
      <p:sp>
        <p:nvSpPr>
          <p:cNvPr id="89" name="Shape 89"/>
          <p:cNvSpPr/>
          <p:nvPr>
            <p:ph type="title"/>
          </p:nvPr>
        </p:nvSpPr>
        <p:spPr>
          <a:prstGeom prst="rect">
            <a:avLst/>
          </a:prstGeom>
        </p:spPr>
        <p:txBody>
          <a:bodyPr/>
          <a:lstStyle/>
          <a:p>
            <a:pPr/>
            <a:r>
              <a:t>Genesis 21-24</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body" idx="1"/>
          </p:nvPr>
        </p:nvSpPr>
        <p:spPr>
          <a:xfrm>
            <a:off x="468312" y="986675"/>
            <a:ext cx="8211826" cy="3794878"/>
          </a:xfrm>
          <a:prstGeom prst="rect">
            <a:avLst/>
          </a:prstGeom>
        </p:spPr>
        <p:txBody>
          <a:bodyPr/>
          <a:lstStyle/>
          <a:p>
            <a:pPr/>
            <a:r>
              <a:t>Genesis 21:22 (NIV)</a:t>
            </a:r>
          </a:p>
          <a:p>
            <a:pPr/>
            <a:r>
              <a:t>The Treaty at Beersheba</a:t>
            </a:r>
          </a:p>
          <a:p>
            <a:pPr/>
            <a:r>
              <a:t>22 At that time Abimelek and Phicol the commander of his forces said to Abraham, “God is with you in everything you do.</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body" idx="1"/>
          </p:nvPr>
        </p:nvSpPr>
        <p:spPr>
          <a:prstGeom prst="rect">
            <a:avLst/>
          </a:prstGeom>
        </p:spPr>
        <p:txBody>
          <a:bodyPr/>
          <a:lstStyle/>
          <a:p>
            <a:pPr/>
            <a:r>
              <a:t>Genesis 21:23–24 (NIV)</a:t>
            </a:r>
          </a:p>
          <a:p>
            <a:pPr/>
            <a:r>
              <a:t>23 Now swear to me here before God that you will not deal falsely with me or my children or my descendants. Show to me and the country where you now reside as a foreigner the same kindness I have shown to you.” </a:t>
            </a:r>
          </a:p>
          <a:p>
            <a:pPr/>
            <a:r>
              <a:t>24 Abraham said, “I swear it.”</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body" idx="1"/>
          </p:nvPr>
        </p:nvSpPr>
        <p:spPr>
          <a:prstGeom prst="rect">
            <a:avLst/>
          </a:prstGeom>
        </p:spPr>
        <p:txBody>
          <a:bodyPr/>
          <a:lstStyle/>
          <a:p>
            <a:pPr/>
            <a:r>
              <a:t>Genesis 21:25–26 (NIV)</a:t>
            </a:r>
          </a:p>
          <a:p>
            <a:pPr/>
            <a:r>
              <a:t>25 Then Abraham complained to Abimelek about a well of water that Abimelek’s servants had seized. 26 But Abimelek said, “I don’t know who has done this. You did not tell me, and I heard about it only today.”</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body" idx="1"/>
          </p:nvPr>
        </p:nvSpPr>
        <p:spPr>
          <a:prstGeom prst="rect">
            <a:avLst/>
          </a:prstGeom>
        </p:spPr>
        <p:txBody>
          <a:bodyPr/>
          <a:lstStyle/>
          <a:p>
            <a:pPr/>
            <a:r>
              <a:t>Genesis 21:27–29 (NIV)</a:t>
            </a:r>
          </a:p>
          <a:p>
            <a:pPr/>
            <a:r>
              <a:t>27 So Abraham brought sheep and cattle and gave them to Abimelek, and the two men made a treaty. 28 Abraham set apart seven ewe lambs from the flock, 29 and Abimelek asked Abraham, “What is the meaning of these seven ewe lambs you have set apart by themselves?”</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2">
              <a:lumOff val="16690"/>
            </a:schemeClr>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