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9" r:id="rId2"/>
    <p:sldId id="262" r:id="rId3"/>
    <p:sldId id="264" r:id="rId4"/>
    <p:sldId id="261" r:id="rId5"/>
    <p:sldId id="265" r:id="rId6"/>
    <p:sldId id="266" r:id="rId7"/>
    <p:sldId id="267" r:id="rId8"/>
    <p:sldId id="270" r:id="rId9"/>
    <p:sldId id="268" r:id="rId10"/>
    <p:sldId id="269"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14" autoAdjust="0"/>
    <p:restoredTop sz="94643"/>
  </p:normalViewPr>
  <p:slideViewPr>
    <p:cSldViewPr snapToGrid="0" snapToObjects="1">
      <p:cViewPr varScale="1">
        <p:scale>
          <a:sx n="120" d="100"/>
          <a:sy n="120" d="100"/>
        </p:scale>
        <p:origin x="1032" y="1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049501" y="4574213"/>
            <a:ext cx="3051188" cy="390525"/>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049501" y="4574213"/>
            <a:ext cx="3051188" cy="390525"/>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a:off x="2329346" y="807327"/>
            <a:ext cx="4547492" cy="2351720"/>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620321" y="361723"/>
            <a:ext cx="6059815" cy="441982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620321" y="361723"/>
            <a:ext cx="6059815" cy="441982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620321" y="361723"/>
            <a:ext cx="6059815" cy="441982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6" name="Title 1"/>
          <p:cNvSpPr>
            <a:spLocks noGrp="1"/>
          </p:cNvSpPr>
          <p:nvPr>
            <p:ph type="title" hasCustomPrompt="1"/>
          </p:nvPr>
        </p:nvSpPr>
        <p:spPr>
          <a:xfrm>
            <a:off x="244318" y="2914883"/>
            <a:ext cx="2295626" cy="1236378"/>
          </a:xfrm>
        </p:spPr>
        <p:txBody>
          <a:bodyPr>
            <a:normAutofit/>
          </a:bodyPr>
          <a:lstStyle>
            <a:lvl1pPr>
              <a:defRPr sz="28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420110" y="421372"/>
            <a:ext cx="5266689"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pic>
        <p:nvPicPr>
          <p:cNvPr id="3" name="officeArt object"/>
          <p:cNvPicPr/>
          <p:nvPr userDrawn="1"/>
        </p:nvPicPr>
        <p:blipFill>
          <a:blip r:embed="rId2">
            <a:extLst/>
          </a:blip>
          <a:stretch>
            <a:fillRect/>
          </a:stretch>
        </p:blipFill>
        <p:spPr>
          <a:xfrm rot="5400000">
            <a:off x="-861695" y="861695"/>
            <a:ext cx="5143500" cy="3420110"/>
          </a:xfrm>
          <a:prstGeom prst="rect">
            <a:avLst/>
          </a:prstGeom>
          <a:ln w="12700" cap="flat">
            <a:noFill/>
            <a:miter lim="400000"/>
          </a:ln>
          <a:effectLst/>
        </p:spPr>
      </p:pic>
    </p:spTree>
    <p:extLst>
      <p:ext uri="{BB962C8B-B14F-4D97-AF65-F5344CB8AC3E}">
        <p14:creationId xmlns:p14="http://schemas.microsoft.com/office/powerpoint/2010/main" val="382251467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3/19/16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728906" y="4202073"/>
            <a:ext cx="3051188" cy="390525"/>
          </a:xfrm>
        </p:spPr>
        <p:txBody>
          <a:bodyPr>
            <a:noAutofit/>
          </a:bodyPr>
          <a:lstStyle/>
          <a:p>
            <a:r>
              <a:rPr lang="en-US" sz="2400" dirty="0" smtClean="0"/>
              <a:t>Luke 7:20-23</a:t>
            </a:r>
            <a:endParaRPr lang="en-US" sz="2400" dirty="0"/>
          </a:p>
        </p:txBody>
      </p:sp>
    </p:spTree>
    <p:extLst>
      <p:ext uri="{BB962C8B-B14F-4D97-AF65-F5344CB8AC3E}">
        <p14:creationId xmlns:p14="http://schemas.microsoft.com/office/powerpoint/2010/main" val="328404517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t-IT" b="1" dirty="0"/>
              <a:t>Romans 4:20</a:t>
            </a:r>
            <a:r>
              <a:rPr lang="en-US" b="1" dirty="0"/>
              <a:t>–21 (NIV) — 20</a:t>
            </a:r>
            <a:r>
              <a:rPr lang="en-US" dirty="0"/>
              <a:t> Yet he did not waver through unbelief regarding the promise of God, but was strengthened in his faith and gave glory to God, </a:t>
            </a:r>
            <a:r>
              <a:rPr lang="en-US" b="1" dirty="0"/>
              <a:t>21</a:t>
            </a:r>
            <a:r>
              <a:rPr lang="en-US" dirty="0"/>
              <a:t> being fully persuaded that God had power to do what he had promised</a:t>
            </a:r>
            <a:r>
              <a:rPr lang="en-US" dirty="0" smtClean="0"/>
              <a:t>.</a:t>
            </a:r>
            <a:endParaRPr lang="en-US" dirty="0"/>
          </a:p>
        </p:txBody>
      </p:sp>
      <p:sp>
        <p:nvSpPr>
          <p:cNvPr id="3" name="Title 2"/>
          <p:cNvSpPr>
            <a:spLocks noGrp="1"/>
          </p:cNvSpPr>
          <p:nvPr>
            <p:ph type="title"/>
          </p:nvPr>
        </p:nvSpPr>
        <p:spPr/>
        <p:txBody>
          <a:bodyPr>
            <a:normAutofit fontScale="90000"/>
          </a:bodyPr>
          <a:lstStyle/>
          <a:p>
            <a:pPr lvl="0"/>
            <a:r>
              <a:rPr lang="en-US" b="1" dirty="0"/>
              <a:t>Assurance because of God’</a:t>
            </a:r>
            <a:r>
              <a:rPr lang="fr-FR" b="1" dirty="0"/>
              <a:t>s </a:t>
            </a:r>
            <a:r>
              <a:rPr lang="fr-FR" b="1" dirty="0" smtClean="0"/>
              <a:t>promise</a:t>
            </a:r>
            <a:endParaRPr lang="en-US" dirty="0"/>
          </a:p>
        </p:txBody>
      </p:sp>
    </p:spTree>
    <p:extLst>
      <p:ext uri="{BB962C8B-B14F-4D97-AF65-F5344CB8AC3E}">
        <p14:creationId xmlns:p14="http://schemas.microsoft.com/office/powerpoint/2010/main" val="147017464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14350" lvl="0" indent="-514350">
              <a:buFont typeface="+mj-lt"/>
              <a:buAutoNum type="alphaUcPeriod"/>
            </a:pPr>
            <a:r>
              <a:rPr lang="en-US" b="1" dirty="0"/>
              <a:t>Assurance because of the resurrection of Jesus Christ</a:t>
            </a:r>
            <a:endParaRPr lang="en-US" dirty="0"/>
          </a:p>
          <a:p>
            <a:pPr marL="514350" lvl="0" indent="-514350">
              <a:buFont typeface="+mj-lt"/>
              <a:buAutoNum type="alphaUcPeriod"/>
            </a:pPr>
            <a:r>
              <a:rPr lang="en-US" b="1" dirty="0"/>
              <a:t>Assurance because of the miracles of Jesus Christ</a:t>
            </a:r>
            <a:endParaRPr lang="en-US" dirty="0"/>
          </a:p>
          <a:p>
            <a:endParaRPr lang="en-US" dirty="0"/>
          </a:p>
        </p:txBody>
      </p:sp>
      <p:sp>
        <p:nvSpPr>
          <p:cNvPr id="3" name="Title 2"/>
          <p:cNvSpPr>
            <a:spLocks noGrp="1"/>
          </p:cNvSpPr>
          <p:nvPr>
            <p:ph type="title"/>
          </p:nvPr>
        </p:nvSpPr>
        <p:spPr/>
        <p:txBody>
          <a:bodyPr>
            <a:normAutofit fontScale="90000"/>
          </a:bodyPr>
          <a:lstStyle/>
          <a:p>
            <a:pPr lvl="0"/>
            <a:r>
              <a:rPr lang="en-US" b="1" dirty="0"/>
              <a:t>Assurance is based upon God’s vindication of his </a:t>
            </a:r>
            <a:r>
              <a:rPr lang="en-US" b="1" dirty="0" smtClean="0"/>
              <a:t>Son</a:t>
            </a:r>
            <a:endParaRPr lang="en-US" dirty="0"/>
          </a:p>
        </p:txBody>
      </p:sp>
    </p:spTree>
    <p:extLst>
      <p:ext uri="{BB962C8B-B14F-4D97-AF65-F5344CB8AC3E}">
        <p14:creationId xmlns:p14="http://schemas.microsoft.com/office/powerpoint/2010/main" val="84530719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Acts 17:31 (NIV) — 31</a:t>
            </a:r>
            <a:r>
              <a:rPr lang="en-US" dirty="0"/>
              <a:t> For he has set a day when he will judge the world with justice by the man he has appointed. He has given proof of this to everyone by raising him from the dead</a:t>
            </a:r>
            <a:r>
              <a:rPr lang="en-US" dirty="0" smtClean="0"/>
              <a:t>.”</a:t>
            </a:r>
            <a:endParaRPr lang="en-US" dirty="0"/>
          </a:p>
        </p:txBody>
      </p:sp>
      <p:sp>
        <p:nvSpPr>
          <p:cNvPr id="3" name="Title 2"/>
          <p:cNvSpPr>
            <a:spLocks noGrp="1"/>
          </p:cNvSpPr>
          <p:nvPr>
            <p:ph type="title"/>
          </p:nvPr>
        </p:nvSpPr>
        <p:spPr/>
        <p:txBody>
          <a:bodyPr>
            <a:normAutofit fontScale="90000"/>
          </a:bodyPr>
          <a:lstStyle/>
          <a:p>
            <a:pPr lvl="0"/>
            <a:r>
              <a:rPr lang="en-US" b="1" dirty="0"/>
              <a:t>Assurance because of the resurrection of Jesus </a:t>
            </a:r>
            <a:r>
              <a:rPr lang="en-US" b="1" dirty="0" smtClean="0"/>
              <a:t>Christ</a:t>
            </a:r>
            <a:endParaRPr lang="en-US" dirty="0"/>
          </a:p>
        </p:txBody>
      </p:sp>
    </p:spTree>
    <p:extLst>
      <p:ext uri="{BB962C8B-B14F-4D97-AF65-F5344CB8AC3E}">
        <p14:creationId xmlns:p14="http://schemas.microsoft.com/office/powerpoint/2010/main" val="55395471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b="1" dirty="0"/>
              <a:t>Matthew 11:2–6 (NIV) — 2</a:t>
            </a:r>
            <a:r>
              <a:rPr lang="en-US" dirty="0"/>
              <a:t> When John, who was in prison, heard about the deeds of the Messiah, he sent his disciples </a:t>
            </a:r>
            <a:r>
              <a:rPr lang="en-US" b="1" dirty="0"/>
              <a:t>3</a:t>
            </a:r>
            <a:r>
              <a:rPr lang="en-US" dirty="0"/>
              <a:t> to ask him, </a:t>
            </a:r>
            <a:r>
              <a:rPr lang="de-DE" dirty="0"/>
              <a:t>“</a:t>
            </a:r>
            <a:r>
              <a:rPr lang="en-US" dirty="0"/>
              <a:t>Are you the one who is to come, or should we expect someone else?” </a:t>
            </a:r>
            <a:r>
              <a:rPr lang="en-US" b="1" dirty="0"/>
              <a:t>4</a:t>
            </a:r>
            <a:r>
              <a:rPr lang="en-US" dirty="0"/>
              <a:t> Jesus replied, </a:t>
            </a:r>
            <a:r>
              <a:rPr lang="de-DE" dirty="0"/>
              <a:t>“</a:t>
            </a:r>
            <a:r>
              <a:rPr lang="en-US" dirty="0"/>
              <a:t>Go back and report to John what you hear and see: </a:t>
            </a:r>
            <a:r>
              <a:rPr lang="en-US" b="1" dirty="0"/>
              <a:t>5</a:t>
            </a:r>
            <a:r>
              <a:rPr lang="en-US" dirty="0"/>
              <a:t> The blind receive sight, the lame walk, those who have leprosy are cleansed, the deaf hear, the dead are raised, and the good news is proclaimed to the poor. </a:t>
            </a:r>
            <a:r>
              <a:rPr lang="en-US" b="1" dirty="0"/>
              <a:t>6</a:t>
            </a:r>
            <a:r>
              <a:rPr lang="en-US" dirty="0"/>
              <a:t> Blessed is anyone who does not stumble on account of me</a:t>
            </a:r>
            <a:r>
              <a:rPr lang="en-US" dirty="0" smtClean="0"/>
              <a:t>.”</a:t>
            </a:r>
            <a:endParaRPr lang="en-US" dirty="0"/>
          </a:p>
        </p:txBody>
      </p:sp>
      <p:sp>
        <p:nvSpPr>
          <p:cNvPr id="3" name="Title 2"/>
          <p:cNvSpPr>
            <a:spLocks noGrp="1"/>
          </p:cNvSpPr>
          <p:nvPr>
            <p:ph type="title"/>
          </p:nvPr>
        </p:nvSpPr>
        <p:spPr/>
        <p:txBody>
          <a:bodyPr>
            <a:normAutofit fontScale="90000"/>
          </a:bodyPr>
          <a:lstStyle/>
          <a:p>
            <a:pPr lvl="0"/>
            <a:r>
              <a:rPr lang="en-US" b="1" dirty="0"/>
              <a:t>Assurance because of the miracles of Jesus </a:t>
            </a:r>
            <a:r>
              <a:rPr lang="en-US" b="1" dirty="0" smtClean="0"/>
              <a:t>Christ</a:t>
            </a:r>
            <a:endParaRPr lang="en-US" dirty="0"/>
          </a:p>
        </p:txBody>
      </p:sp>
    </p:spTree>
    <p:extLst>
      <p:ext uri="{BB962C8B-B14F-4D97-AF65-F5344CB8AC3E}">
        <p14:creationId xmlns:p14="http://schemas.microsoft.com/office/powerpoint/2010/main" val="72411301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marL="514350" lvl="0" indent="-514350">
              <a:buFont typeface="+mj-lt"/>
              <a:buAutoNum type="alphaUcPeriod"/>
            </a:pPr>
            <a:r>
              <a:rPr lang="en-US" b="1" dirty="0"/>
              <a:t>The Holy Spirit assures believers by enabling outward demonstrations of God’s power</a:t>
            </a:r>
            <a:endParaRPr lang="en-US" dirty="0"/>
          </a:p>
          <a:p>
            <a:pPr marL="514350" lvl="0" indent="-514350">
              <a:buFont typeface="+mj-lt"/>
              <a:buAutoNum type="alphaUcPeriod"/>
            </a:pPr>
            <a:r>
              <a:rPr lang="en-US" b="1" dirty="0"/>
              <a:t>The Holy Spirit assures believers by giving inward conviction</a:t>
            </a:r>
            <a:endParaRPr lang="en-US" dirty="0"/>
          </a:p>
          <a:p>
            <a:pPr marL="514350" lvl="0" indent="-514350">
              <a:buFont typeface="+mj-lt"/>
              <a:buAutoNum type="alphaUcPeriod"/>
            </a:pPr>
            <a:r>
              <a:rPr lang="en-US" b="1" dirty="0"/>
              <a:t>The Holy Spirit assures believers by sealing God’</a:t>
            </a:r>
            <a:r>
              <a:rPr lang="fr-FR" b="1" dirty="0"/>
              <a:t>s </a:t>
            </a:r>
            <a:r>
              <a:rPr lang="fr-FR" b="1" dirty="0" smtClean="0"/>
              <a:t>promise</a:t>
            </a:r>
            <a:endParaRPr lang="en-US" dirty="0"/>
          </a:p>
        </p:txBody>
      </p:sp>
      <p:sp>
        <p:nvSpPr>
          <p:cNvPr id="3" name="Title 2"/>
          <p:cNvSpPr>
            <a:spLocks noGrp="1"/>
          </p:cNvSpPr>
          <p:nvPr>
            <p:ph type="title"/>
          </p:nvPr>
        </p:nvSpPr>
        <p:spPr/>
        <p:txBody>
          <a:bodyPr>
            <a:normAutofit fontScale="90000"/>
          </a:bodyPr>
          <a:lstStyle/>
          <a:p>
            <a:pPr lvl="0"/>
            <a:r>
              <a:rPr lang="en-US" b="1" dirty="0"/>
              <a:t>Assurance comes through the work of the Holy </a:t>
            </a:r>
            <a:r>
              <a:rPr lang="en-US" b="1" dirty="0" smtClean="0"/>
              <a:t>Spirit</a:t>
            </a:r>
            <a:endParaRPr lang="en-US" dirty="0"/>
          </a:p>
        </p:txBody>
      </p:sp>
    </p:spTree>
    <p:extLst>
      <p:ext uri="{BB962C8B-B14F-4D97-AF65-F5344CB8AC3E}">
        <p14:creationId xmlns:p14="http://schemas.microsoft.com/office/powerpoint/2010/main" val="116004212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Hebrews 2:4 (NIV) — 4</a:t>
            </a:r>
            <a:r>
              <a:rPr lang="en-US" dirty="0"/>
              <a:t> God also testified to it by signs, wonders and various miracles, and by gifts of the Holy Spirit distributed according to his will</a:t>
            </a:r>
            <a:r>
              <a:rPr lang="en-US" dirty="0" smtClean="0"/>
              <a:t>.</a:t>
            </a:r>
            <a:endParaRPr lang="en-US" dirty="0"/>
          </a:p>
        </p:txBody>
      </p:sp>
      <p:sp>
        <p:nvSpPr>
          <p:cNvPr id="3" name="Title 2"/>
          <p:cNvSpPr>
            <a:spLocks noGrp="1"/>
          </p:cNvSpPr>
          <p:nvPr>
            <p:ph type="title"/>
          </p:nvPr>
        </p:nvSpPr>
        <p:spPr>
          <a:xfrm>
            <a:off x="0" y="2478948"/>
            <a:ext cx="2620321" cy="1236378"/>
          </a:xfrm>
        </p:spPr>
        <p:txBody>
          <a:bodyPr>
            <a:normAutofit fontScale="90000"/>
          </a:bodyPr>
          <a:lstStyle/>
          <a:p>
            <a:pPr lvl="0"/>
            <a:r>
              <a:rPr lang="en-US" b="1" dirty="0"/>
              <a:t>The Holy Spirit assures believers by enabling outward demonstrations of God’s </a:t>
            </a:r>
            <a:r>
              <a:rPr lang="en-US" b="1" dirty="0" smtClean="0"/>
              <a:t>power</a:t>
            </a:r>
            <a:endParaRPr lang="en-US" dirty="0"/>
          </a:p>
        </p:txBody>
      </p:sp>
    </p:spTree>
    <p:extLst>
      <p:ext uri="{BB962C8B-B14F-4D97-AF65-F5344CB8AC3E}">
        <p14:creationId xmlns:p14="http://schemas.microsoft.com/office/powerpoint/2010/main" val="189147140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t-IT" b="1" dirty="0"/>
              <a:t>Romans 8:16 (NIV) </a:t>
            </a:r>
            <a:r>
              <a:rPr lang="en-US" b="1" dirty="0"/>
              <a:t>— 16</a:t>
            </a:r>
            <a:r>
              <a:rPr lang="en-US" dirty="0"/>
              <a:t> The Spirit himself testifies with our spirit that we are God’s children</a:t>
            </a:r>
            <a:r>
              <a:rPr lang="en-US" dirty="0" smtClean="0"/>
              <a:t>.</a:t>
            </a:r>
            <a:endParaRPr lang="en-US" dirty="0"/>
          </a:p>
        </p:txBody>
      </p:sp>
      <p:sp>
        <p:nvSpPr>
          <p:cNvPr id="3" name="Title 2"/>
          <p:cNvSpPr>
            <a:spLocks noGrp="1"/>
          </p:cNvSpPr>
          <p:nvPr>
            <p:ph type="title"/>
          </p:nvPr>
        </p:nvSpPr>
        <p:spPr/>
        <p:txBody>
          <a:bodyPr>
            <a:normAutofit fontScale="90000"/>
          </a:bodyPr>
          <a:lstStyle/>
          <a:p>
            <a:pPr lvl="0"/>
            <a:r>
              <a:rPr lang="en-US" b="1" dirty="0"/>
              <a:t>The Holy Spirit assures believers by giving inward </a:t>
            </a:r>
            <a:r>
              <a:rPr lang="en-US" b="1" dirty="0" smtClean="0"/>
              <a:t>conviction</a:t>
            </a:r>
            <a:endParaRPr lang="en-US" dirty="0"/>
          </a:p>
        </p:txBody>
      </p:sp>
    </p:spTree>
    <p:extLst>
      <p:ext uri="{BB962C8B-B14F-4D97-AF65-F5344CB8AC3E}">
        <p14:creationId xmlns:p14="http://schemas.microsoft.com/office/powerpoint/2010/main" val="62718989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t>Ephesians 1:13–14 (NIV) — 13</a:t>
            </a:r>
            <a:r>
              <a:rPr lang="en-US" dirty="0"/>
              <a:t> And you also were included in Christ when you heard the message of truth, the gospel of your salvation. When you believed, you were marked in him with a seal, the promised Holy Spirit, </a:t>
            </a:r>
            <a:r>
              <a:rPr lang="en-US" b="1" dirty="0"/>
              <a:t>14</a:t>
            </a:r>
            <a:r>
              <a:rPr lang="en-US" dirty="0"/>
              <a:t> who is a deposit guaranteeing our inheritance until the redemption of those who are God’</a:t>
            </a:r>
            <a:r>
              <a:rPr lang="it-IT" dirty="0" err="1"/>
              <a:t>s</a:t>
            </a:r>
            <a:r>
              <a:rPr lang="it-IT" dirty="0"/>
              <a:t> </a:t>
            </a:r>
            <a:r>
              <a:rPr lang="it-IT" dirty="0" err="1"/>
              <a:t>possession</a:t>
            </a:r>
            <a:r>
              <a:rPr lang="en-US" dirty="0"/>
              <a:t>—to the praise of his glory</a:t>
            </a:r>
            <a:r>
              <a:rPr lang="en-US" dirty="0" smtClean="0"/>
              <a:t>.</a:t>
            </a:r>
            <a:endParaRPr lang="en-US" dirty="0"/>
          </a:p>
        </p:txBody>
      </p:sp>
      <p:sp>
        <p:nvSpPr>
          <p:cNvPr id="3" name="Title 2"/>
          <p:cNvSpPr>
            <a:spLocks noGrp="1"/>
          </p:cNvSpPr>
          <p:nvPr>
            <p:ph type="title"/>
          </p:nvPr>
        </p:nvSpPr>
        <p:spPr/>
        <p:txBody>
          <a:bodyPr>
            <a:normAutofit fontScale="90000"/>
          </a:bodyPr>
          <a:lstStyle/>
          <a:p>
            <a:pPr lvl="0"/>
            <a:r>
              <a:rPr lang="en-US" b="1" dirty="0"/>
              <a:t>The Holy Spirit assures believers by sealing God’</a:t>
            </a:r>
            <a:r>
              <a:rPr lang="fr-FR" b="1" dirty="0"/>
              <a:t>s </a:t>
            </a:r>
            <a:r>
              <a:rPr lang="fr-FR" b="1" dirty="0" smtClean="0"/>
              <a:t>promise</a:t>
            </a:r>
            <a:endParaRPr lang="en-US" dirty="0"/>
          </a:p>
        </p:txBody>
      </p:sp>
    </p:spTree>
    <p:extLst>
      <p:ext uri="{BB962C8B-B14F-4D97-AF65-F5344CB8AC3E}">
        <p14:creationId xmlns:p14="http://schemas.microsoft.com/office/powerpoint/2010/main" val="29942647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14350" lvl="0" indent="-514350">
              <a:buFont typeface="+mj-lt"/>
              <a:buAutoNum type="alphaUcPeriod"/>
            </a:pPr>
            <a:r>
              <a:rPr lang="en-US" b="1" dirty="0"/>
              <a:t>Assurance because of the testimony of eye-witnesses</a:t>
            </a:r>
            <a:endParaRPr lang="en-US" dirty="0"/>
          </a:p>
          <a:p>
            <a:pPr marL="514350" lvl="0" indent="-514350">
              <a:buFont typeface="+mj-lt"/>
              <a:buAutoNum type="alphaUcPeriod"/>
            </a:pPr>
            <a:r>
              <a:rPr lang="en-US" b="1" dirty="0"/>
              <a:t>Assurance because of the testimony of the </a:t>
            </a:r>
            <a:r>
              <a:rPr lang="en-US" b="1" dirty="0" smtClean="0"/>
              <a:t>apostles</a:t>
            </a:r>
            <a:endParaRPr lang="en-US" dirty="0"/>
          </a:p>
        </p:txBody>
      </p:sp>
      <p:sp>
        <p:nvSpPr>
          <p:cNvPr id="3" name="Title 2"/>
          <p:cNvSpPr>
            <a:spLocks noGrp="1"/>
          </p:cNvSpPr>
          <p:nvPr>
            <p:ph type="title"/>
          </p:nvPr>
        </p:nvSpPr>
        <p:spPr/>
        <p:txBody>
          <a:bodyPr>
            <a:normAutofit fontScale="90000"/>
          </a:bodyPr>
          <a:lstStyle/>
          <a:p>
            <a:pPr lvl="0"/>
            <a:r>
              <a:rPr lang="en-US" b="1" dirty="0"/>
              <a:t>Assurance based upon the testimony of God’s </a:t>
            </a:r>
            <a:r>
              <a:rPr lang="en-US" b="1" dirty="0" smtClean="0"/>
              <a:t>people</a:t>
            </a:r>
            <a:endParaRPr lang="en-US" dirty="0"/>
          </a:p>
        </p:txBody>
      </p:sp>
    </p:spTree>
    <p:extLst>
      <p:ext uri="{BB962C8B-B14F-4D97-AF65-F5344CB8AC3E}">
        <p14:creationId xmlns:p14="http://schemas.microsoft.com/office/powerpoint/2010/main" val="212931443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0000" lnSpcReduction="20000"/>
          </a:bodyPr>
          <a:lstStyle/>
          <a:p>
            <a:r>
              <a:rPr lang="de-DE" b="1" dirty="0"/>
              <a:t>2 Peter 1:16</a:t>
            </a:r>
            <a:r>
              <a:rPr lang="en-US" b="1" dirty="0"/>
              <a:t>–19 (NIV) — 16</a:t>
            </a:r>
            <a:r>
              <a:rPr lang="en-US" dirty="0"/>
              <a:t> For we did not follow cleverly devised stories when we told you about the coming of our Lord Jesus Christ in power, but we were eyewitnesses of his majesty. </a:t>
            </a:r>
            <a:r>
              <a:rPr lang="en-US" b="1" dirty="0"/>
              <a:t>17</a:t>
            </a:r>
            <a:r>
              <a:rPr lang="en-US" dirty="0"/>
              <a:t> He received honor and glory from God the Father when the voice came to him from the Majestic Glory, saying, </a:t>
            </a:r>
            <a:r>
              <a:rPr lang="de-DE" dirty="0"/>
              <a:t>“</a:t>
            </a:r>
            <a:r>
              <a:rPr lang="en-US" dirty="0"/>
              <a:t>This is my Son, whom I love; with him I am well pleased.” </a:t>
            </a:r>
            <a:r>
              <a:rPr lang="en-US" b="1" dirty="0"/>
              <a:t>18</a:t>
            </a:r>
            <a:r>
              <a:rPr lang="en-US" dirty="0"/>
              <a:t> We ourselves heard this voice that came from heaven when we were with him on the sacred mountain. </a:t>
            </a:r>
            <a:r>
              <a:rPr lang="en-US" b="1" dirty="0"/>
              <a:t>19</a:t>
            </a:r>
            <a:r>
              <a:rPr lang="en-US" dirty="0"/>
              <a:t> We also have the prophetic message as something completely reliable, and you will do well to pay attention to it, as to a light shining in a dark place, until the day dawns and the morning star rises in your hearts</a:t>
            </a:r>
            <a:r>
              <a:rPr lang="en-US" dirty="0" smtClean="0"/>
              <a:t>.</a:t>
            </a:r>
            <a:endParaRPr lang="en-US" dirty="0"/>
          </a:p>
        </p:txBody>
      </p:sp>
      <p:sp>
        <p:nvSpPr>
          <p:cNvPr id="3" name="Title 2"/>
          <p:cNvSpPr>
            <a:spLocks noGrp="1"/>
          </p:cNvSpPr>
          <p:nvPr>
            <p:ph type="title"/>
          </p:nvPr>
        </p:nvSpPr>
        <p:spPr/>
        <p:txBody>
          <a:bodyPr>
            <a:normAutofit fontScale="90000"/>
          </a:bodyPr>
          <a:lstStyle/>
          <a:p>
            <a:pPr lvl="0"/>
            <a:r>
              <a:rPr lang="en-US" b="1" dirty="0"/>
              <a:t>Assurance because of the testimony of </a:t>
            </a:r>
            <a:r>
              <a:rPr lang="en-US" b="1" dirty="0" smtClean="0"/>
              <a:t>eye-witnesses</a:t>
            </a:r>
            <a:endParaRPr lang="en-US" dirty="0"/>
          </a:p>
        </p:txBody>
      </p:sp>
    </p:spTree>
    <p:extLst>
      <p:ext uri="{BB962C8B-B14F-4D97-AF65-F5344CB8AC3E}">
        <p14:creationId xmlns:p14="http://schemas.microsoft.com/office/powerpoint/2010/main" val="93593584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The assurance of believers is based upon the certain knowledge of God revealed in creation and his mighty acts in history, upon the certainty of his promises, the vindication and resurrection of Christ and the inward testimony and outward demonstration of the power of the Holy Spirit</a:t>
            </a:r>
            <a:r>
              <a:rPr lang="en-US" dirty="0" smtClean="0"/>
              <a:t>.</a:t>
            </a:r>
            <a:endParaRPr lang="en-US" dirty="0"/>
          </a:p>
        </p:txBody>
      </p:sp>
    </p:spTree>
    <p:extLst>
      <p:ext uri="{BB962C8B-B14F-4D97-AF65-F5344CB8AC3E}">
        <p14:creationId xmlns:p14="http://schemas.microsoft.com/office/powerpoint/2010/main" val="92046537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Acts 22:14–15 (NIV) — 14</a:t>
            </a:r>
            <a:r>
              <a:rPr lang="pt-PT" dirty="0"/>
              <a:t> “</a:t>
            </a:r>
            <a:r>
              <a:rPr lang="en-US" dirty="0"/>
              <a:t>Then he said: ‘The God of our ancestors has chosen you to know his will and to see the Righteous One and to hear words from his mouth. </a:t>
            </a:r>
            <a:r>
              <a:rPr lang="en-US" b="1" dirty="0"/>
              <a:t>15</a:t>
            </a:r>
            <a:r>
              <a:rPr lang="en-US" dirty="0"/>
              <a:t> You will be his witness to all people of what you have seen and heard</a:t>
            </a:r>
            <a:r>
              <a:rPr lang="en-US" dirty="0" smtClean="0"/>
              <a:t>.</a:t>
            </a:r>
            <a:endParaRPr lang="en-US" dirty="0"/>
          </a:p>
        </p:txBody>
      </p:sp>
      <p:sp>
        <p:nvSpPr>
          <p:cNvPr id="3" name="Title 2"/>
          <p:cNvSpPr>
            <a:spLocks noGrp="1"/>
          </p:cNvSpPr>
          <p:nvPr>
            <p:ph type="title"/>
          </p:nvPr>
        </p:nvSpPr>
        <p:spPr/>
        <p:txBody>
          <a:bodyPr>
            <a:normAutofit fontScale="90000"/>
          </a:bodyPr>
          <a:lstStyle/>
          <a:p>
            <a:pPr lvl="0"/>
            <a:r>
              <a:rPr lang="en-US" b="1" dirty="0"/>
              <a:t>Assurance because of the testimony of the </a:t>
            </a:r>
            <a:r>
              <a:rPr lang="en-US" b="1" dirty="0" smtClean="0"/>
              <a:t>apostles</a:t>
            </a:r>
            <a:endParaRPr lang="en-US" dirty="0"/>
          </a:p>
        </p:txBody>
      </p:sp>
    </p:spTree>
    <p:extLst>
      <p:ext uri="{BB962C8B-B14F-4D97-AF65-F5344CB8AC3E}">
        <p14:creationId xmlns:p14="http://schemas.microsoft.com/office/powerpoint/2010/main" val="192243869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de-DE" b="1" dirty="0"/>
              <a:t>1 John 2:3</a:t>
            </a:r>
            <a:r>
              <a:rPr lang="en-US" b="1" dirty="0"/>
              <a:t>–5 (NIV) — 3</a:t>
            </a:r>
            <a:r>
              <a:rPr lang="en-US" dirty="0"/>
              <a:t> We know that we have come to know him if we keep his commands. </a:t>
            </a:r>
            <a:r>
              <a:rPr lang="en-US" b="1" dirty="0"/>
              <a:t>4</a:t>
            </a:r>
            <a:r>
              <a:rPr lang="en-US" dirty="0"/>
              <a:t> Whoever says, </a:t>
            </a:r>
            <a:r>
              <a:rPr lang="de-DE" dirty="0"/>
              <a:t>“</a:t>
            </a:r>
            <a:r>
              <a:rPr lang="en-US" dirty="0"/>
              <a:t>I know him,” but does not do what he commands is a liar, and the truth is not in that person. </a:t>
            </a:r>
            <a:r>
              <a:rPr lang="en-US" b="1" dirty="0"/>
              <a:t>5</a:t>
            </a:r>
            <a:r>
              <a:rPr lang="en-US" dirty="0"/>
              <a:t> But if anyone obeys his word, love for God is truly made complete in them. This is how we know we are in him</a:t>
            </a:r>
            <a:r>
              <a:rPr lang="en-US" dirty="0" smtClean="0"/>
              <a:t>:</a:t>
            </a:r>
            <a:endParaRPr lang="en-US" dirty="0"/>
          </a:p>
        </p:txBody>
      </p:sp>
      <p:sp>
        <p:nvSpPr>
          <p:cNvPr id="3" name="Title 2"/>
          <p:cNvSpPr>
            <a:spLocks noGrp="1"/>
          </p:cNvSpPr>
          <p:nvPr>
            <p:ph type="title"/>
          </p:nvPr>
        </p:nvSpPr>
        <p:spPr/>
        <p:txBody>
          <a:bodyPr>
            <a:normAutofit fontScale="90000"/>
          </a:bodyPr>
          <a:lstStyle/>
          <a:p>
            <a:pPr lvl="0"/>
            <a:r>
              <a:rPr lang="en-US" b="1" dirty="0"/>
              <a:t>Assurance is based upon godly </a:t>
            </a:r>
            <a:r>
              <a:rPr lang="en-US" b="1" dirty="0" smtClean="0"/>
              <a:t>living</a:t>
            </a:r>
            <a:endParaRPr lang="en-US" dirty="0"/>
          </a:p>
        </p:txBody>
      </p:sp>
    </p:spTree>
    <p:extLst>
      <p:ext uri="{BB962C8B-B14F-4D97-AF65-F5344CB8AC3E}">
        <p14:creationId xmlns:p14="http://schemas.microsoft.com/office/powerpoint/2010/main" val="145849301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de-DE" b="1" dirty="0"/>
              <a:t>1 John 5:18 (NIV) </a:t>
            </a:r>
            <a:r>
              <a:rPr lang="en-US" b="1" dirty="0"/>
              <a:t>— 18</a:t>
            </a:r>
            <a:r>
              <a:rPr lang="en-US" dirty="0"/>
              <a:t> We know that anyone born of God does not continue to sin; the One who was born of God keeps them safe, and the evil one cannot harm them</a:t>
            </a:r>
            <a:r>
              <a:rPr lang="en-US" dirty="0" smtClean="0"/>
              <a:t>.</a:t>
            </a:r>
            <a:endParaRPr lang="en-US" dirty="0"/>
          </a:p>
        </p:txBody>
      </p:sp>
      <p:sp>
        <p:nvSpPr>
          <p:cNvPr id="3" name="Title 2"/>
          <p:cNvSpPr>
            <a:spLocks noGrp="1"/>
          </p:cNvSpPr>
          <p:nvPr>
            <p:ph type="title"/>
          </p:nvPr>
        </p:nvSpPr>
        <p:spPr/>
        <p:txBody>
          <a:bodyPr>
            <a:normAutofit fontScale="90000"/>
          </a:bodyPr>
          <a:lstStyle/>
          <a:p>
            <a:pPr lvl="0"/>
            <a:r>
              <a:rPr lang="en-US" b="1" dirty="0"/>
              <a:t>Assurance is based upon godly </a:t>
            </a:r>
            <a:r>
              <a:rPr lang="en-US" b="1" dirty="0" smtClean="0"/>
              <a:t>living</a:t>
            </a:r>
            <a:endParaRPr lang="en-US" dirty="0"/>
          </a:p>
        </p:txBody>
      </p:sp>
    </p:spTree>
    <p:extLst>
      <p:ext uri="{BB962C8B-B14F-4D97-AF65-F5344CB8AC3E}">
        <p14:creationId xmlns:p14="http://schemas.microsoft.com/office/powerpoint/2010/main" val="159237831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70000" lnSpcReduction="20000"/>
          </a:bodyPr>
          <a:lstStyle/>
          <a:p>
            <a:r>
              <a:rPr lang="en-US" u="sng" dirty="0"/>
              <a:t>HEAR</a:t>
            </a:r>
          </a:p>
          <a:p>
            <a:r>
              <a:rPr lang="en-US" dirty="0"/>
              <a:t>Luke 6:47–</a:t>
            </a:r>
            <a:r>
              <a:rPr lang="pt-PT" dirty="0"/>
              <a:t>49 (ESV)</a:t>
            </a:r>
            <a:endParaRPr lang="en-US" dirty="0"/>
          </a:p>
          <a:p>
            <a:r>
              <a:rPr lang="en-US" b="1" baseline="30000" dirty="0"/>
              <a:t>47 </a:t>
            </a:r>
            <a:r>
              <a:rPr lang="en-US" dirty="0"/>
              <a:t>Everyone who comes to me and hears my words and does them, I will show you what he is like: </a:t>
            </a:r>
            <a:r>
              <a:rPr lang="en-US" b="1" baseline="30000" dirty="0"/>
              <a:t>48 </a:t>
            </a:r>
            <a:r>
              <a:rPr lang="en-US" dirty="0"/>
              <a:t>he is like a man building a house, who dug deep and laid the foundation on the rock. And when a flood arose, the stream broke against that house and could not shake it, because it had been well built. </a:t>
            </a:r>
            <a:r>
              <a:rPr lang="en-US" b="1" baseline="30000" dirty="0"/>
              <a:t>49 </a:t>
            </a:r>
            <a:r>
              <a:rPr lang="en-US" dirty="0"/>
              <a:t>But the one who hears and does not do them is like a man who built a house on the ground without a foundation. When the stream broke against it, immediately it fell, and the ruin of that house was great</a:t>
            </a:r>
            <a:r>
              <a:rPr lang="en-US" dirty="0" smtClean="0"/>
              <a:t>.”</a:t>
            </a:r>
            <a:endParaRPr lang="en-US" dirty="0"/>
          </a:p>
        </p:txBody>
      </p:sp>
    </p:spTree>
    <p:extLst>
      <p:ext uri="{BB962C8B-B14F-4D97-AF65-F5344CB8AC3E}">
        <p14:creationId xmlns:p14="http://schemas.microsoft.com/office/powerpoint/2010/main" val="82207313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u="sng" dirty="0"/>
              <a:t>BELIEVE</a:t>
            </a:r>
            <a:endParaRPr lang="en-US" u="sng" dirty="0"/>
          </a:p>
          <a:p>
            <a:r>
              <a:rPr lang="en-US" dirty="0"/>
              <a:t>Hebrews 11:6 (ESV)</a:t>
            </a:r>
          </a:p>
          <a:p>
            <a:r>
              <a:rPr lang="en-US" baseline="30000" dirty="0"/>
              <a:t>6</a:t>
            </a:r>
            <a:r>
              <a:rPr lang="en-US" dirty="0"/>
              <a:t> And without faith it is impossible to please him, for whoever would draw near to God must believe that he exists and that he rewards those who seek him</a:t>
            </a:r>
            <a:r>
              <a:rPr lang="en-US" dirty="0" smtClean="0"/>
              <a:t>.</a:t>
            </a:r>
            <a:endParaRPr lang="en-US" dirty="0"/>
          </a:p>
        </p:txBody>
      </p:sp>
    </p:spTree>
    <p:extLst>
      <p:ext uri="{BB962C8B-B14F-4D97-AF65-F5344CB8AC3E}">
        <p14:creationId xmlns:p14="http://schemas.microsoft.com/office/powerpoint/2010/main" val="108362835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10000"/>
          </a:bodyPr>
          <a:lstStyle/>
          <a:p>
            <a:r>
              <a:rPr lang="en-US" b="1" u="sng" dirty="0"/>
              <a:t>REPENT</a:t>
            </a:r>
            <a:endParaRPr lang="en-US" u="sng" dirty="0"/>
          </a:p>
          <a:p>
            <a:r>
              <a:rPr lang="en-US" dirty="0"/>
              <a:t>Luke 13:3 (ESV)</a:t>
            </a:r>
          </a:p>
          <a:p>
            <a:r>
              <a:rPr lang="en-US" b="1" baseline="30000" dirty="0"/>
              <a:t>3 </a:t>
            </a:r>
            <a:r>
              <a:rPr lang="en-US" dirty="0"/>
              <a:t>No, I tell you; but unless you repent, you will all likewise perish.</a:t>
            </a:r>
          </a:p>
          <a:p>
            <a:r>
              <a:rPr lang="en-US" dirty="0"/>
              <a:t>Acts 17:30 (ESV)</a:t>
            </a:r>
          </a:p>
          <a:p>
            <a:r>
              <a:rPr lang="en-US" baseline="30000" dirty="0"/>
              <a:t>30</a:t>
            </a:r>
            <a:r>
              <a:rPr lang="en-US" dirty="0"/>
              <a:t> The times of ignorance God overlooked, but now he commands all people everywhere to repent</a:t>
            </a:r>
            <a:r>
              <a:rPr lang="en-US" dirty="0" smtClean="0"/>
              <a:t>,</a:t>
            </a:r>
            <a:endParaRPr lang="en-US" dirty="0"/>
          </a:p>
        </p:txBody>
      </p:sp>
    </p:spTree>
    <p:extLst>
      <p:ext uri="{BB962C8B-B14F-4D97-AF65-F5344CB8AC3E}">
        <p14:creationId xmlns:p14="http://schemas.microsoft.com/office/powerpoint/2010/main" val="211724222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70000" lnSpcReduction="20000"/>
          </a:bodyPr>
          <a:lstStyle/>
          <a:p>
            <a:r>
              <a:rPr lang="en-US" b="1" u="sng" dirty="0"/>
              <a:t>CONFESS</a:t>
            </a:r>
            <a:endParaRPr lang="en-US" u="sng" dirty="0"/>
          </a:p>
          <a:p>
            <a:r>
              <a:rPr lang="en-US" dirty="0"/>
              <a:t>Matthew 10:32–</a:t>
            </a:r>
            <a:r>
              <a:rPr lang="pt-PT" dirty="0"/>
              <a:t>33 (ESV)</a:t>
            </a:r>
            <a:endParaRPr lang="en-US" dirty="0"/>
          </a:p>
          <a:p>
            <a:r>
              <a:rPr lang="en-US" b="1" baseline="30000" dirty="0"/>
              <a:t>32 </a:t>
            </a:r>
            <a:r>
              <a:rPr lang="en-US" dirty="0"/>
              <a:t>So everyone who acknowledges me before men, I also will acknowledge before my Father who is in heaven, </a:t>
            </a:r>
            <a:r>
              <a:rPr lang="en-US" b="1" baseline="30000" dirty="0"/>
              <a:t>33 </a:t>
            </a:r>
            <a:r>
              <a:rPr lang="en-US" dirty="0"/>
              <a:t>but whoever denies me before men, I also will deny before my Father who is in heaven.</a:t>
            </a:r>
          </a:p>
          <a:p>
            <a:r>
              <a:rPr lang="de-DE" dirty="0"/>
              <a:t>Romans 10:9</a:t>
            </a:r>
            <a:r>
              <a:rPr lang="en-US" dirty="0"/>
              <a:t>–</a:t>
            </a:r>
            <a:r>
              <a:rPr lang="pt-PT" dirty="0"/>
              <a:t>10 (ESV)</a:t>
            </a:r>
            <a:endParaRPr lang="en-US" dirty="0"/>
          </a:p>
          <a:p>
            <a:r>
              <a:rPr lang="en-US" baseline="30000" dirty="0"/>
              <a:t>9</a:t>
            </a:r>
            <a:r>
              <a:rPr lang="en-US" dirty="0"/>
              <a:t> because, if you confess with your mouth that Jesus is Lord and believe in your heart that God raised him from the dead, you will be saved. </a:t>
            </a:r>
            <a:r>
              <a:rPr lang="en-US" baseline="30000" dirty="0"/>
              <a:t>10</a:t>
            </a:r>
            <a:r>
              <a:rPr lang="en-US" dirty="0"/>
              <a:t> For with the heart one believes and is justified, and with the mouth one confesses and is saved</a:t>
            </a:r>
            <a:r>
              <a:rPr lang="en-US" dirty="0" smtClean="0"/>
              <a:t>.</a:t>
            </a:r>
            <a:endParaRPr lang="en-US" dirty="0"/>
          </a:p>
        </p:txBody>
      </p:sp>
    </p:spTree>
    <p:extLst>
      <p:ext uri="{BB962C8B-B14F-4D97-AF65-F5344CB8AC3E}">
        <p14:creationId xmlns:p14="http://schemas.microsoft.com/office/powerpoint/2010/main" val="209753390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70000" lnSpcReduction="20000"/>
          </a:bodyPr>
          <a:lstStyle/>
          <a:p>
            <a:r>
              <a:rPr lang="en-US" b="1" u="sng" dirty="0"/>
              <a:t>BE BAPTIZED</a:t>
            </a:r>
            <a:endParaRPr lang="en-US" u="sng" dirty="0"/>
          </a:p>
          <a:p>
            <a:r>
              <a:rPr lang="it-IT" dirty="0"/>
              <a:t>Romans 6:3</a:t>
            </a:r>
            <a:r>
              <a:rPr lang="en-US" dirty="0"/>
              <a:t>–</a:t>
            </a:r>
            <a:r>
              <a:rPr lang="pt-PT" dirty="0"/>
              <a:t>4 (ESV)</a:t>
            </a:r>
            <a:endParaRPr lang="en-US" dirty="0"/>
          </a:p>
          <a:p>
            <a:r>
              <a:rPr lang="en-US" baseline="30000" dirty="0"/>
              <a:t>3</a:t>
            </a:r>
            <a:r>
              <a:rPr lang="en-US" dirty="0"/>
              <a:t> Do you not know that all of us who have been baptized into Christ Jesus were baptized into his death? </a:t>
            </a:r>
            <a:r>
              <a:rPr lang="en-US" baseline="30000" dirty="0"/>
              <a:t>4</a:t>
            </a:r>
            <a:r>
              <a:rPr lang="en-US" dirty="0"/>
              <a:t> We were buried therefore with him by baptism into death, in order that, just as Christ was raised from the dead by the glory of the Father, we too might walk in newness of life.</a:t>
            </a:r>
          </a:p>
          <a:p>
            <a:r>
              <a:rPr lang="en-US" dirty="0"/>
              <a:t>1 Peter 3:21 (ESV)</a:t>
            </a:r>
          </a:p>
          <a:p>
            <a:r>
              <a:rPr lang="en-US" baseline="30000" dirty="0"/>
              <a:t>21</a:t>
            </a:r>
            <a:r>
              <a:rPr lang="en-US" dirty="0"/>
              <a:t> Baptism, which corresponds to this, now saves you, not as a removal of dirt from the body but as an appeal to God for a good conscience, through the resurrection of Jesus Christ</a:t>
            </a:r>
            <a:r>
              <a:rPr lang="en-US" dirty="0" smtClean="0"/>
              <a:t>,</a:t>
            </a:r>
            <a:endParaRPr lang="en-US" dirty="0"/>
          </a:p>
        </p:txBody>
      </p:sp>
    </p:spTree>
    <p:extLst>
      <p:ext uri="{BB962C8B-B14F-4D97-AF65-F5344CB8AC3E}">
        <p14:creationId xmlns:p14="http://schemas.microsoft.com/office/powerpoint/2010/main" val="191737440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10000"/>
          </a:bodyPr>
          <a:lstStyle/>
          <a:p>
            <a:r>
              <a:rPr lang="en-US" b="1" u="sng" dirty="0"/>
              <a:t>REMAIN STEADFAST</a:t>
            </a:r>
            <a:endParaRPr lang="en-US" u="sng" dirty="0"/>
          </a:p>
          <a:p>
            <a:r>
              <a:rPr lang="en-US" dirty="0"/>
              <a:t>Galatians 5:4 (ESV)</a:t>
            </a:r>
          </a:p>
          <a:p>
            <a:r>
              <a:rPr lang="en-US" baseline="30000" dirty="0"/>
              <a:t>4</a:t>
            </a:r>
            <a:r>
              <a:rPr lang="en-US" dirty="0"/>
              <a:t> You are severed from Christ, you who would be justified by the law; you have fallen away from grace.</a:t>
            </a:r>
          </a:p>
          <a:p>
            <a:r>
              <a:rPr lang="pt-PT" dirty="0"/>
              <a:t>1 </a:t>
            </a:r>
            <a:r>
              <a:rPr lang="pt-PT" dirty="0" err="1"/>
              <a:t>Corinthians</a:t>
            </a:r>
            <a:r>
              <a:rPr lang="pt-PT" dirty="0"/>
              <a:t> 10:12 (ESV)</a:t>
            </a:r>
            <a:endParaRPr lang="en-US" dirty="0"/>
          </a:p>
          <a:p>
            <a:r>
              <a:rPr lang="en-US" baseline="30000" dirty="0"/>
              <a:t>12</a:t>
            </a:r>
            <a:r>
              <a:rPr lang="en-US" dirty="0"/>
              <a:t> Therefore let anyone who thinks that he stands take heed lest he fall</a:t>
            </a:r>
            <a:r>
              <a:rPr lang="en-US" dirty="0" smtClean="0"/>
              <a:t>.</a:t>
            </a:r>
            <a:endParaRPr lang="en-US" dirty="0"/>
          </a:p>
        </p:txBody>
      </p:sp>
    </p:spTree>
    <p:extLst>
      <p:ext uri="{BB962C8B-B14F-4D97-AF65-F5344CB8AC3E}">
        <p14:creationId xmlns:p14="http://schemas.microsoft.com/office/powerpoint/2010/main" val="87522245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u="sng" dirty="0" smtClean="0"/>
              <a:t>Be Restored</a:t>
            </a:r>
            <a:endParaRPr lang="en-US" b="1" u="sng" dirty="0"/>
          </a:p>
          <a:p>
            <a:r>
              <a:rPr lang="en-US" dirty="0"/>
              <a:t>Acts 8:22 (ESV) </a:t>
            </a:r>
          </a:p>
          <a:p>
            <a:r>
              <a:rPr lang="en-US" b="1" baseline="30000" dirty="0"/>
              <a:t>22 </a:t>
            </a:r>
            <a:r>
              <a:rPr lang="en-US" dirty="0"/>
              <a:t>Repent, therefore, of this wickedness of yours, and pray to the Lord that, if possible, the intent of your heart may be forgiven you. </a:t>
            </a:r>
          </a:p>
        </p:txBody>
      </p:sp>
    </p:spTree>
    <p:extLst>
      <p:ext uri="{BB962C8B-B14F-4D97-AF65-F5344CB8AC3E}">
        <p14:creationId xmlns:p14="http://schemas.microsoft.com/office/powerpoint/2010/main" val="135191631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10000"/>
          </a:bodyPr>
          <a:lstStyle/>
          <a:p>
            <a:pPr marL="514350" lvl="0" indent="-514350" algn="l" fontAlgn="base">
              <a:buFont typeface="+mj-lt"/>
              <a:buAutoNum type="arabicPeriod"/>
            </a:pPr>
            <a:r>
              <a:rPr lang="en-US" dirty="0"/>
              <a:t>Assurance is based upon certain knowledge of God</a:t>
            </a:r>
          </a:p>
          <a:p>
            <a:pPr marL="514350" lvl="0" indent="-514350" algn="l" fontAlgn="base">
              <a:buFont typeface="+mj-lt"/>
              <a:buAutoNum type="arabicPeriod"/>
            </a:pPr>
            <a:r>
              <a:rPr lang="en-US" dirty="0"/>
              <a:t>Assurance is based upon the certainty of God’</a:t>
            </a:r>
            <a:r>
              <a:rPr lang="nl-NL" dirty="0"/>
              <a:t>s word</a:t>
            </a:r>
            <a:endParaRPr lang="en-US" dirty="0"/>
          </a:p>
          <a:p>
            <a:pPr marL="514350" lvl="0" indent="-514350" algn="l" fontAlgn="base">
              <a:buFont typeface="+mj-lt"/>
              <a:buAutoNum type="arabicPeriod"/>
            </a:pPr>
            <a:r>
              <a:rPr lang="en-US" dirty="0"/>
              <a:t>Assurance is based upon God’s vindication of his Son</a:t>
            </a:r>
          </a:p>
          <a:p>
            <a:pPr marL="514350" lvl="0" indent="-514350" algn="l" fontAlgn="base">
              <a:buFont typeface="+mj-lt"/>
              <a:buAutoNum type="arabicPeriod"/>
            </a:pPr>
            <a:r>
              <a:rPr lang="en-US" dirty="0"/>
              <a:t>Assurance comes through the work of the Holy Spirit</a:t>
            </a:r>
          </a:p>
          <a:p>
            <a:pPr marL="514350" lvl="0" indent="-514350" algn="l" fontAlgn="base">
              <a:buFont typeface="+mj-lt"/>
              <a:buAutoNum type="arabicPeriod"/>
            </a:pPr>
            <a:r>
              <a:rPr lang="en-US" dirty="0"/>
              <a:t>Assurance based upon the testimony of God’s people</a:t>
            </a:r>
          </a:p>
          <a:p>
            <a:pPr marL="514350" lvl="0" indent="-514350" algn="l" fontAlgn="base">
              <a:buFont typeface="+mj-lt"/>
              <a:buAutoNum type="arabicPeriod"/>
            </a:pPr>
            <a:r>
              <a:rPr lang="en-US" dirty="0"/>
              <a:t>Assurance is based upon godly </a:t>
            </a:r>
            <a:r>
              <a:rPr lang="en-US" dirty="0" smtClean="0"/>
              <a:t>living</a:t>
            </a:r>
            <a:endParaRPr lang="en-US" dirty="0"/>
          </a:p>
        </p:txBody>
      </p:sp>
    </p:spTree>
    <p:extLst>
      <p:ext uri="{BB962C8B-B14F-4D97-AF65-F5344CB8AC3E}">
        <p14:creationId xmlns:p14="http://schemas.microsoft.com/office/powerpoint/2010/main" val="182298809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pPr marL="514350" lvl="0" indent="-514350">
              <a:buFont typeface="+mj-lt"/>
              <a:buAutoNum type="alphaUcPeriod"/>
            </a:pPr>
            <a:r>
              <a:rPr lang="en-US" b="1" dirty="0"/>
              <a:t>Assurance comes from knowing God through creation</a:t>
            </a:r>
            <a:endParaRPr lang="en-US" dirty="0"/>
          </a:p>
          <a:p>
            <a:pPr marL="514350" lvl="0" indent="-514350">
              <a:buFont typeface="+mj-lt"/>
              <a:buAutoNum type="alphaUcPeriod"/>
            </a:pPr>
            <a:r>
              <a:rPr lang="en-US" b="1" dirty="0"/>
              <a:t>Assurance comes from knowing God through his mighty </a:t>
            </a:r>
            <a:r>
              <a:rPr lang="en-US" b="1" dirty="0" smtClean="0"/>
              <a:t>acts</a:t>
            </a:r>
            <a:endParaRPr lang="en-US" dirty="0"/>
          </a:p>
        </p:txBody>
      </p:sp>
      <p:sp>
        <p:nvSpPr>
          <p:cNvPr id="8" name="Title 7"/>
          <p:cNvSpPr>
            <a:spLocks noGrp="1"/>
          </p:cNvSpPr>
          <p:nvPr>
            <p:ph type="title"/>
          </p:nvPr>
        </p:nvSpPr>
        <p:spPr/>
        <p:txBody>
          <a:bodyPr>
            <a:normAutofit fontScale="90000"/>
          </a:bodyPr>
          <a:lstStyle/>
          <a:p>
            <a:pPr lvl="0"/>
            <a:r>
              <a:rPr lang="en-US" b="1" dirty="0"/>
              <a:t>Assurance is based upon certain knowledge of </a:t>
            </a:r>
            <a:r>
              <a:rPr lang="en-US" b="1" dirty="0" smtClean="0"/>
              <a:t>God</a:t>
            </a:r>
            <a:endParaRPr lang="en-US" dirty="0"/>
          </a:p>
        </p:txBody>
      </p:sp>
    </p:spTree>
    <p:extLst>
      <p:ext uri="{BB962C8B-B14F-4D97-AF65-F5344CB8AC3E}">
        <p14:creationId xmlns:p14="http://schemas.microsoft.com/office/powerpoint/2010/main" val="140548390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de-DE" b="1" dirty="0"/>
              <a:t>Romans 1:19</a:t>
            </a:r>
            <a:r>
              <a:rPr lang="en-US" b="1" dirty="0"/>
              <a:t>–20 (NIV) — 19</a:t>
            </a:r>
            <a:r>
              <a:rPr lang="en-US" dirty="0"/>
              <a:t> since what may be known about God is plain to them, because God has made it plain to them. </a:t>
            </a:r>
            <a:r>
              <a:rPr lang="en-US" b="1" dirty="0"/>
              <a:t>20</a:t>
            </a:r>
            <a:r>
              <a:rPr lang="en-US" dirty="0"/>
              <a:t> For since the creation of the world God’s invisible qualities—his eternal power and divine nature—have been clearly seen, being understood from what has been made, so that people are without excuse</a:t>
            </a:r>
            <a:r>
              <a:rPr lang="en-US" dirty="0" smtClean="0"/>
              <a:t>.</a:t>
            </a:r>
            <a:endParaRPr lang="en-US" dirty="0"/>
          </a:p>
        </p:txBody>
      </p:sp>
      <p:sp>
        <p:nvSpPr>
          <p:cNvPr id="3" name="Title 2"/>
          <p:cNvSpPr>
            <a:spLocks noGrp="1"/>
          </p:cNvSpPr>
          <p:nvPr>
            <p:ph type="title"/>
          </p:nvPr>
        </p:nvSpPr>
        <p:spPr/>
        <p:txBody>
          <a:bodyPr>
            <a:normAutofit fontScale="90000"/>
          </a:bodyPr>
          <a:lstStyle/>
          <a:p>
            <a:pPr lvl="0"/>
            <a:r>
              <a:rPr lang="en-US" b="1" dirty="0"/>
              <a:t>Assurance comes from knowing God through </a:t>
            </a:r>
            <a:r>
              <a:rPr lang="en-US" b="1" dirty="0" smtClean="0"/>
              <a:t>creation</a:t>
            </a:r>
            <a:endParaRPr lang="en-US" dirty="0"/>
          </a:p>
        </p:txBody>
      </p:sp>
    </p:spTree>
    <p:extLst>
      <p:ext uri="{BB962C8B-B14F-4D97-AF65-F5344CB8AC3E}">
        <p14:creationId xmlns:p14="http://schemas.microsoft.com/office/powerpoint/2010/main" val="65786361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Exodus 6:7 (NIV) — 7</a:t>
            </a:r>
            <a:r>
              <a:rPr lang="en-US" dirty="0"/>
              <a:t> I will take you as my own people, and I will be your God. Then you will know that I am the Lord your God, who brought you out from under the yoke of the Egyptians</a:t>
            </a:r>
            <a:r>
              <a:rPr lang="en-US" dirty="0" smtClean="0"/>
              <a:t>.</a:t>
            </a:r>
            <a:endParaRPr lang="en-US" dirty="0"/>
          </a:p>
        </p:txBody>
      </p:sp>
      <p:sp>
        <p:nvSpPr>
          <p:cNvPr id="3" name="Title 2"/>
          <p:cNvSpPr>
            <a:spLocks noGrp="1"/>
          </p:cNvSpPr>
          <p:nvPr>
            <p:ph type="title"/>
          </p:nvPr>
        </p:nvSpPr>
        <p:spPr/>
        <p:txBody>
          <a:bodyPr>
            <a:normAutofit fontScale="90000"/>
          </a:bodyPr>
          <a:lstStyle/>
          <a:p>
            <a:pPr lvl="0"/>
            <a:r>
              <a:rPr lang="en-US" b="1" dirty="0"/>
              <a:t>Assurance comes from knowing God through his mighty </a:t>
            </a:r>
            <a:r>
              <a:rPr lang="en-US" b="1" dirty="0" smtClean="0"/>
              <a:t>acts</a:t>
            </a:r>
            <a:endParaRPr lang="en-US" dirty="0"/>
          </a:p>
        </p:txBody>
      </p:sp>
    </p:spTree>
    <p:extLst>
      <p:ext uri="{BB962C8B-B14F-4D97-AF65-F5344CB8AC3E}">
        <p14:creationId xmlns:p14="http://schemas.microsoft.com/office/powerpoint/2010/main" val="62452331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14350" lvl="0" indent="-514350">
              <a:buFont typeface="+mj-lt"/>
              <a:buAutoNum type="alphaUcPeriod"/>
            </a:pPr>
            <a:r>
              <a:rPr lang="en-US" b="1" dirty="0"/>
              <a:t>Assurance because of God’s oath</a:t>
            </a:r>
            <a:endParaRPr lang="en-US" dirty="0"/>
          </a:p>
          <a:p>
            <a:pPr marL="514350" lvl="0" indent="-514350">
              <a:buFont typeface="+mj-lt"/>
              <a:buAutoNum type="alphaUcPeriod"/>
            </a:pPr>
            <a:r>
              <a:rPr lang="en-US" b="1" dirty="0"/>
              <a:t>Assurance because of God’</a:t>
            </a:r>
            <a:r>
              <a:rPr lang="fr-FR" b="1" dirty="0"/>
              <a:t>s </a:t>
            </a:r>
            <a:r>
              <a:rPr lang="fr-FR" b="1" dirty="0" smtClean="0"/>
              <a:t>promise</a:t>
            </a:r>
            <a:endParaRPr lang="en-US" dirty="0"/>
          </a:p>
        </p:txBody>
      </p:sp>
      <p:sp>
        <p:nvSpPr>
          <p:cNvPr id="3" name="Title 2"/>
          <p:cNvSpPr>
            <a:spLocks noGrp="1"/>
          </p:cNvSpPr>
          <p:nvPr>
            <p:ph type="title"/>
          </p:nvPr>
        </p:nvSpPr>
        <p:spPr/>
        <p:txBody>
          <a:bodyPr>
            <a:normAutofit fontScale="90000"/>
          </a:bodyPr>
          <a:lstStyle/>
          <a:p>
            <a:pPr lvl="0"/>
            <a:r>
              <a:rPr lang="en-US" b="1" dirty="0"/>
              <a:t>Assurance is based upon the certainty of God’</a:t>
            </a:r>
            <a:r>
              <a:rPr lang="nl-NL" b="1" dirty="0"/>
              <a:t>s </a:t>
            </a:r>
            <a:r>
              <a:rPr lang="nl-NL" b="1" dirty="0" smtClean="0"/>
              <a:t>word</a:t>
            </a:r>
            <a:endParaRPr lang="en-US" dirty="0"/>
          </a:p>
        </p:txBody>
      </p:sp>
    </p:spTree>
    <p:extLst>
      <p:ext uri="{BB962C8B-B14F-4D97-AF65-F5344CB8AC3E}">
        <p14:creationId xmlns:p14="http://schemas.microsoft.com/office/powerpoint/2010/main" val="111568225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de-DE" b="1" dirty="0"/>
              <a:t>John 17:8 (NIV) </a:t>
            </a:r>
            <a:r>
              <a:rPr lang="en-US" b="1" dirty="0"/>
              <a:t>— 8</a:t>
            </a:r>
            <a:r>
              <a:rPr lang="en-US" dirty="0"/>
              <a:t> For I gave them the words you gave me and they accepted them. They knew with certainty that I came from you, and they believed that you sent me</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b="1" dirty="0"/>
              <a:t>Assurance is based upon the certainty of God’</a:t>
            </a:r>
            <a:r>
              <a:rPr lang="nl-NL" b="1" dirty="0"/>
              <a:t>s word</a:t>
            </a:r>
            <a:endParaRPr lang="en-US" dirty="0"/>
          </a:p>
        </p:txBody>
      </p:sp>
    </p:spTree>
    <p:extLst>
      <p:ext uri="{BB962C8B-B14F-4D97-AF65-F5344CB8AC3E}">
        <p14:creationId xmlns:p14="http://schemas.microsoft.com/office/powerpoint/2010/main" val="60570757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Hebrews 6:17 (NIV) — 17</a:t>
            </a:r>
            <a:r>
              <a:rPr lang="en-US" dirty="0"/>
              <a:t> Because God wanted to make the unchanging nature of his purpose very clear to the heirs of what was promised, he confirmed it with an oath</a:t>
            </a:r>
            <a:r>
              <a:rPr lang="en-US" dirty="0" smtClean="0"/>
              <a:t>.</a:t>
            </a:r>
            <a:endParaRPr lang="en-US" dirty="0"/>
          </a:p>
        </p:txBody>
      </p:sp>
      <p:sp>
        <p:nvSpPr>
          <p:cNvPr id="3" name="Title 2"/>
          <p:cNvSpPr>
            <a:spLocks noGrp="1"/>
          </p:cNvSpPr>
          <p:nvPr>
            <p:ph type="title"/>
          </p:nvPr>
        </p:nvSpPr>
        <p:spPr/>
        <p:txBody>
          <a:bodyPr>
            <a:normAutofit fontScale="90000"/>
          </a:bodyPr>
          <a:lstStyle/>
          <a:p>
            <a:pPr lvl="0"/>
            <a:r>
              <a:rPr lang="en-US" b="1" dirty="0"/>
              <a:t>Assurance because of God’s </a:t>
            </a:r>
            <a:r>
              <a:rPr lang="en-US" b="1" dirty="0" smtClean="0"/>
              <a:t>oath</a:t>
            </a:r>
            <a:endParaRPr lang="en-US" dirty="0"/>
          </a:p>
        </p:txBody>
      </p:sp>
    </p:spTree>
    <p:extLst>
      <p:ext uri="{BB962C8B-B14F-4D97-AF65-F5344CB8AC3E}">
        <p14:creationId xmlns:p14="http://schemas.microsoft.com/office/powerpoint/2010/main" val="98905561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129</TotalTime>
  <Words>1420</Words>
  <Application>Microsoft Macintosh PowerPoint</Application>
  <PresentationFormat>On-screen Show (16:9)</PresentationFormat>
  <Paragraphs>81</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Adelle-Regular</vt:lpstr>
      <vt:lpstr>Apple Chancery</vt:lpstr>
      <vt:lpstr>Georgia</vt:lpstr>
      <vt:lpstr>Arial</vt:lpstr>
      <vt:lpstr>Default</vt:lpstr>
      <vt:lpstr>PowerPoint Presentation</vt:lpstr>
      <vt:lpstr>PowerPoint Presentation</vt:lpstr>
      <vt:lpstr>PowerPoint Presentation</vt:lpstr>
      <vt:lpstr>Assurance is based upon certain knowledge of God</vt:lpstr>
      <vt:lpstr>Assurance comes from knowing God through creation</vt:lpstr>
      <vt:lpstr>Assurance comes from knowing God through his mighty acts</vt:lpstr>
      <vt:lpstr>Assurance is based upon the certainty of God’s word</vt:lpstr>
      <vt:lpstr>Assurance is based upon the certainty of God’s word</vt:lpstr>
      <vt:lpstr>Assurance because of God’s oath</vt:lpstr>
      <vt:lpstr>Assurance because of God’s promise</vt:lpstr>
      <vt:lpstr>Assurance is based upon God’s vindication of his Son</vt:lpstr>
      <vt:lpstr>Assurance because of the resurrection of Jesus Christ</vt:lpstr>
      <vt:lpstr>Assurance because of the miracles of Jesus Christ</vt:lpstr>
      <vt:lpstr>Assurance comes through the work of the Holy Spirit</vt:lpstr>
      <vt:lpstr>The Holy Spirit assures believers by enabling outward demonstrations of God’s power</vt:lpstr>
      <vt:lpstr>The Holy Spirit assures believers by giving inward conviction</vt:lpstr>
      <vt:lpstr>The Holy Spirit assures believers by sealing God’s promise</vt:lpstr>
      <vt:lpstr>Assurance based upon the testimony of God’s people</vt:lpstr>
      <vt:lpstr>Assurance because of the testimony of eye-witnesses</vt:lpstr>
      <vt:lpstr>Assurance because of the testimony of the apostles</vt:lpstr>
      <vt:lpstr>Assurance is based upon godly living</vt:lpstr>
      <vt:lpstr>Assurance is based upon godly living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Barry Johnson</cp:lastModifiedBy>
  <cp:revision>27</cp:revision>
  <dcterms:created xsi:type="dcterms:W3CDTF">2014-03-26T14:03:34Z</dcterms:created>
  <dcterms:modified xsi:type="dcterms:W3CDTF">2016-03-19T17:09:49Z</dcterms:modified>
</cp:coreProperties>
</file>