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12192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3517900" y="273050"/>
            <a:ext cx="7969250" cy="260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9333">
                <a:solidFill>
                  <a:srgbClr val="990000"/>
                </a:solidFill>
              </a:defRPr>
            </a:lvl1pPr>
          </a:lstStyle>
          <a:p>
            <a:pPr algn="l"/>
            <a:endParaRPr/>
          </a:p>
        </p:txBody>
      </p:sp>
      <p:sp>
        <p:nvSpPr>
          <p:cNvPr id="3" name="New Shape"/>
          <p:cNvSpPr>
            <a:spLocks noGrp="1"/>
          </p:cNvSpPr>
          <p:nvPr>
            <p:ph type="body" idx="1"/>
          </p:nvPr>
        </p:nvSpPr>
        <p:spPr>
          <a:xfrm>
            <a:off x="2800350" y="5670549"/>
            <a:ext cx="6299200" cy="711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000000"/>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000000"/>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304800" y="279400"/>
            <a:ext cx="11506200" cy="5975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266">
                <a:solidFill>
                  <a:srgbClr val="FFFFFF"/>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304800" y="279400"/>
            <a:ext cx="11506200" cy="5975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266">
                <a:solidFill>
                  <a:srgbClr val="FFFFFF"/>
                </a:solidFill>
              </a:defRPr>
            </a:lvl1pPr>
          </a:lstStyle>
          <a:p>
            <a:pPr algn="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5194299" y="1625600"/>
            <a:ext cx="6292850" cy="1250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306">
                <a:solidFill>
                  <a:srgbClr val="F35A67"/>
                </a:solidFill>
              </a:defRPr>
            </a:lvl1pPr>
          </a:lstStyle>
          <a:p>
            <a:pPr algn="l"/>
            <a:endParaRPr/>
          </a:p>
        </p:txBody>
      </p:sp>
      <p:sp>
        <p:nvSpPr>
          <p:cNvPr id="3" name="New Shape"/>
          <p:cNvSpPr>
            <a:spLocks noGrp="1"/>
          </p:cNvSpPr>
          <p:nvPr>
            <p:ph type="body" idx="1"/>
          </p:nvPr>
        </p:nvSpPr>
        <p:spPr>
          <a:xfrm>
            <a:off x="5194299" y="3117850"/>
            <a:ext cx="62992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5194299" y="4178299"/>
            <a:ext cx="62928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5" name="New Shape"/>
          <p:cNvSpPr>
            <a:spLocks noGrp="1"/>
          </p:cNvSpPr>
          <p:nvPr>
            <p:ph type="body" idx="3"/>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000000"/>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000000"/>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304800" y="279400"/>
            <a:ext cx="11506200" cy="5975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33">
                <a:solidFill>
                  <a:srgbClr val="FFFFFF"/>
                </a:solidFill>
              </a:defRPr>
            </a:lvl1pPr>
          </a:lstStyle>
          <a:p>
            <a:pPr algn="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304800" y="279400"/>
            <a:ext cx="11506200" cy="5975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033">
                <a:solidFill>
                  <a:srgbClr val="FFFFFF"/>
                </a:solidFill>
              </a:defRPr>
            </a:lvl1pPr>
          </a:lstStyle>
          <a:p>
            <a:pPr algn="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5194299" y="1625600"/>
            <a:ext cx="6292850" cy="1250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306">
                <a:solidFill>
                  <a:srgbClr val="F35A67"/>
                </a:solidFill>
              </a:defRPr>
            </a:lvl1pPr>
          </a:lstStyle>
          <a:p>
            <a:pPr algn="l"/>
            <a:endParaRPr/>
          </a:p>
        </p:txBody>
      </p:sp>
      <p:sp>
        <p:nvSpPr>
          <p:cNvPr id="3" name="New Shape"/>
          <p:cNvSpPr>
            <a:spLocks noGrp="1"/>
          </p:cNvSpPr>
          <p:nvPr>
            <p:ph type="body" idx="1"/>
          </p:nvPr>
        </p:nvSpPr>
        <p:spPr>
          <a:xfrm>
            <a:off x="5194299" y="3117850"/>
            <a:ext cx="62992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5194299" y="4178299"/>
            <a:ext cx="62928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5" name="New Shape"/>
          <p:cNvSpPr>
            <a:spLocks noGrp="1"/>
          </p:cNvSpPr>
          <p:nvPr>
            <p:ph type="body" idx="3"/>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000000"/>
                </a:solidFill>
              </a:defRPr>
            </a:lvl1pPr>
          </a:lstStyle>
          <a:p>
            <a:pPr algn="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5194299" y="1625600"/>
            <a:ext cx="6292850" cy="1250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306">
                <a:solidFill>
                  <a:srgbClr val="F35A67"/>
                </a:solidFill>
              </a:defRPr>
            </a:lvl1pPr>
          </a:lstStyle>
          <a:p>
            <a:pPr algn="l"/>
            <a:endParaRPr/>
          </a:p>
        </p:txBody>
      </p:sp>
      <p:sp>
        <p:nvSpPr>
          <p:cNvPr id="3" name="New Shape"/>
          <p:cNvSpPr>
            <a:spLocks noGrp="1"/>
          </p:cNvSpPr>
          <p:nvPr>
            <p:ph type="body" idx="1"/>
          </p:nvPr>
        </p:nvSpPr>
        <p:spPr>
          <a:xfrm>
            <a:off x="5194299" y="3117850"/>
            <a:ext cx="62992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5194299" y="4178299"/>
            <a:ext cx="62928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5" name="New Shape"/>
          <p:cNvSpPr>
            <a:spLocks noGrp="1"/>
          </p:cNvSpPr>
          <p:nvPr>
            <p:ph type="body" idx="3"/>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5194299" y="1625600"/>
            <a:ext cx="6292850" cy="1250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306">
                <a:solidFill>
                  <a:srgbClr val="F35A67"/>
                </a:solidFill>
              </a:defRPr>
            </a:lvl1pPr>
          </a:lstStyle>
          <a:p>
            <a:pPr algn="l"/>
            <a:endParaRPr/>
          </a:p>
        </p:txBody>
      </p:sp>
      <p:sp>
        <p:nvSpPr>
          <p:cNvPr id="3" name="New Shape"/>
          <p:cNvSpPr>
            <a:spLocks noGrp="1"/>
          </p:cNvSpPr>
          <p:nvPr>
            <p:ph type="body" idx="1"/>
          </p:nvPr>
        </p:nvSpPr>
        <p:spPr>
          <a:xfrm>
            <a:off x="5194299" y="3117850"/>
            <a:ext cx="62992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5194299" y="4178299"/>
            <a:ext cx="62928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5" name="New Shape"/>
          <p:cNvSpPr>
            <a:spLocks noGrp="1"/>
          </p:cNvSpPr>
          <p:nvPr>
            <p:ph type="body" idx="3"/>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5194299" y="1625600"/>
            <a:ext cx="6292850" cy="1250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306">
                <a:solidFill>
                  <a:srgbClr val="F35A67"/>
                </a:solidFill>
              </a:defRPr>
            </a:lvl1pPr>
          </a:lstStyle>
          <a:p>
            <a:pPr algn="l"/>
            <a:endParaRPr/>
          </a:p>
        </p:txBody>
      </p:sp>
      <p:sp>
        <p:nvSpPr>
          <p:cNvPr id="3" name="New Shape"/>
          <p:cNvSpPr>
            <a:spLocks noGrp="1"/>
          </p:cNvSpPr>
          <p:nvPr>
            <p:ph type="body" idx="1"/>
          </p:nvPr>
        </p:nvSpPr>
        <p:spPr>
          <a:xfrm>
            <a:off x="5194299" y="3117850"/>
            <a:ext cx="62992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5194299" y="4178299"/>
            <a:ext cx="62928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5" name="New Shape"/>
          <p:cNvSpPr>
            <a:spLocks noGrp="1"/>
          </p:cNvSpPr>
          <p:nvPr>
            <p:ph type="body" idx="3"/>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000000"/>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000000"/>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304800" y="279400"/>
            <a:ext cx="11506200" cy="5975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304800" y="279400"/>
            <a:ext cx="11506200" cy="5975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5194299" y="1625600"/>
            <a:ext cx="6292850" cy="1250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306">
                <a:solidFill>
                  <a:srgbClr val="F35A67"/>
                </a:solidFill>
              </a:defRPr>
            </a:lvl1pPr>
          </a:lstStyle>
          <a:p>
            <a:pPr algn="l"/>
            <a:endParaRPr/>
          </a:p>
        </p:txBody>
      </p:sp>
      <p:sp>
        <p:nvSpPr>
          <p:cNvPr id="3" name="New Shape"/>
          <p:cNvSpPr>
            <a:spLocks noGrp="1"/>
          </p:cNvSpPr>
          <p:nvPr>
            <p:ph type="body" idx="1"/>
          </p:nvPr>
        </p:nvSpPr>
        <p:spPr>
          <a:xfrm>
            <a:off x="5194299" y="3117850"/>
            <a:ext cx="62992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5194299" y="4178299"/>
            <a:ext cx="62928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
        <p:nvSpPr>
          <p:cNvPr id="5" name="New Shape"/>
          <p:cNvSpPr>
            <a:spLocks noGrp="1"/>
          </p:cNvSpPr>
          <p:nvPr>
            <p:ph type="body" idx="3"/>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cNvPicPr>
            <a:picLocks noChangeAspect="1"/>
          </p:cNvPicPr>
          <p:nvPr/>
        </p:nvPicPr>
        <p:blipFill dpi="0">
          <a:blip r:embed="rId2"/>
          <a:stretch/>
        </p:blipFill>
        <p:spPr>
          <a:xfrm>
            <a:off x="0" y="0"/>
            <a:ext cx="12192000" cy="6858000"/>
          </a:xfrm>
          <a:prstGeom prst="rect">
            <a:avLst/>
          </a:prstGeom>
        </p:spPr>
      </p:pic>
      <p:sp>
        <p:nvSpPr>
          <p:cNvPr id="4" name="TextBox 3">
            <a:extLst>
              <a:ext uri="{FF2B5EF4-FFF2-40B4-BE49-F238E27FC236}">
                <a16:creationId xmlns:a16="http://schemas.microsoft.com/office/drawing/2014/main" id="{06FD7807-4A83-5430-0D13-FD93B07AF74D}"/>
              </a:ext>
            </a:extLst>
          </p:cNvPr>
          <p:cNvSpPr txBox="1"/>
          <p:nvPr/>
        </p:nvSpPr>
        <p:spPr>
          <a:xfrm>
            <a:off x="210206" y="3373419"/>
            <a:ext cx="11813627" cy="212365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6600" b="1" i="0" dirty="0">
                <a:solidFill>
                  <a:srgbClr val="EAEDF2"/>
                </a:solidFill>
                <a:effectLst/>
                <a:latin typeface="Source Sans Pro" panose="020F0502020204030204" pitchFamily="34" charset="0"/>
              </a:rPr>
              <a:t>Beyond the Moment: </a:t>
            </a:r>
          </a:p>
          <a:p>
            <a:r>
              <a:rPr lang="en-US" sz="6600" b="1" i="0" dirty="0">
                <a:solidFill>
                  <a:srgbClr val="EAEDF2"/>
                </a:solidFill>
                <a:effectLst/>
                <a:latin typeface="Source Sans Pro" panose="020F0502020204030204" pitchFamily="34" charset="0"/>
              </a:rPr>
              <a:t>The Journey After Salvation</a:t>
            </a:r>
            <a:endParaRPr lang="en-US" sz="6600" dirty="0"/>
          </a:p>
        </p:txBody>
      </p:sp>
      <p:sp>
        <p:nvSpPr>
          <p:cNvPr id="5" name="TextBox 4">
            <a:extLst>
              <a:ext uri="{FF2B5EF4-FFF2-40B4-BE49-F238E27FC236}">
                <a16:creationId xmlns:a16="http://schemas.microsoft.com/office/drawing/2014/main" id="{A3D57990-6589-5EA9-329F-28245DBE49E5}"/>
              </a:ext>
            </a:extLst>
          </p:cNvPr>
          <p:cNvSpPr txBox="1"/>
          <p:nvPr/>
        </p:nvSpPr>
        <p:spPr>
          <a:xfrm>
            <a:off x="210206" y="5497077"/>
            <a:ext cx="4108817" cy="64633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sz="3600" dirty="0">
                <a:solidFill>
                  <a:schemeClr val="bg1"/>
                </a:solidFill>
              </a:rPr>
              <a:t>Philippians 2:12-13</a:t>
            </a:r>
          </a:p>
        </p:txBody>
      </p:sp>
      <p:sp>
        <p:nvSpPr>
          <p:cNvPr id="6" name="TextBox 5">
            <a:extLst>
              <a:ext uri="{FF2B5EF4-FFF2-40B4-BE49-F238E27FC236}">
                <a16:creationId xmlns:a16="http://schemas.microsoft.com/office/drawing/2014/main" id="{3391A10D-594E-5A4C-249D-A1647ABDF6AF}"/>
              </a:ext>
            </a:extLst>
          </p:cNvPr>
          <p:cNvSpPr txBox="1"/>
          <p:nvPr/>
        </p:nvSpPr>
        <p:spPr>
          <a:xfrm>
            <a:off x="210206" y="6143408"/>
            <a:ext cx="7215437" cy="46166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sz="2400" dirty="0">
                <a:solidFill>
                  <a:schemeClr val="bg1"/>
                </a:solidFill>
              </a:rPr>
              <a:t>Barry G. Johnson, Sr. – Sunday, February 18,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l">
              <a:defRPr sz="8773">
                <a:solidFill>
                  <a:srgbClr val="FFFFFF"/>
                </a:solidFill>
              </a:defRPr>
            </a:lvl1pPr>
          </a:lstStyle>
          <a:p>
            <a:pPr algn="l"/>
            <a:r>
              <a:rPr sz="4800" b="0" dirty="0">
                <a:solidFill>
                  <a:srgbClr val="FFFFFF"/>
                </a:solidFill>
              </a:rPr>
              <a:t>32 Be kind to one another, tenderhearted, forgiving one another, as God in Christ forgave you.</a:t>
            </a:r>
          </a:p>
        </p:txBody>
      </p:sp>
      <p:sp>
        <p:nvSpPr>
          <p:cNvPr id="3" name="New Shape"/>
          <p:cNvSpPr>
            <a:spLocks noGrp="1"/>
          </p:cNvSpPr>
          <p:nvPr>
            <p:ph type="body" idx="1"/>
          </p:nvPr>
        </p:nvSpPr>
        <p:spPr>
          <a:xfrm>
            <a:off x="1187450" y="5518149"/>
            <a:ext cx="9817100" cy="5397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fontScale="47500" lnSpcReduction="20000"/>
          </a:bodyPr>
          <a:lstStyle>
            <a:lvl1pPr algn="l">
              <a:defRPr sz="7000">
                <a:solidFill>
                  <a:srgbClr val="FFFFFF"/>
                </a:solidFill>
              </a:defRPr>
            </a:lvl1pPr>
          </a:lstStyle>
          <a:p>
            <a:pPr algn="l"/>
            <a:r>
              <a:rPr sz="7000" b="0" dirty="0">
                <a:solidFill>
                  <a:srgbClr val="FFFFFF"/>
                </a:solidFill>
              </a:rPr>
              <a:t>Ephesians 4:32</a:t>
            </a:r>
          </a:p>
        </p:txBody>
      </p:sp>
      <p:sp>
        <p:nvSpPr>
          <p:cNvPr id="4" name="New Shape"/>
          <p:cNvSpPr>
            <a:spLocks noGrp="1"/>
          </p:cNvSpPr>
          <p:nvPr>
            <p:ph type="body" idx="2"/>
          </p:nvPr>
        </p:nvSpPr>
        <p:spPr>
          <a:xfrm>
            <a:off x="9569450" y="5481254"/>
            <a:ext cx="1428750" cy="5715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b">
            <a:normAutofit/>
          </a:bodyPr>
          <a:lstStyle>
            <a:lvl1pPr algn="r">
              <a:defRPr sz="2613">
                <a:solidFill>
                  <a:srgbClr val="000000"/>
                </a:solidFill>
              </a:defRPr>
            </a:lvl1pPr>
          </a:lstStyle>
          <a:p>
            <a:pPr algn="r"/>
            <a:r>
              <a:rPr sz="2613" b="0" dirty="0">
                <a:solidFill>
                  <a:schemeClr val="bg1"/>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04800" y="279400"/>
            <a:ext cx="11506200" cy="59753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l">
              <a:defRPr sz="3266">
                <a:solidFill>
                  <a:srgbClr val="FFFFFF"/>
                </a:solidFill>
              </a:defRPr>
            </a:lvl1pPr>
          </a:lstStyle>
          <a:p>
            <a:pPr algn="l"/>
            <a:r>
              <a:rPr sz="3266" b="1" dirty="0">
                <a:solidFill>
                  <a:srgbClr val="FFFFFF"/>
                </a:solidFill>
              </a:rPr>
              <a:t>* Which scenario exemplifies the act of reflecting God's forgiveness in interpersonal relationships, as taught in Colossians 3:13 and Ephesians 4:32?</a:t>
            </a:r>
            <a:endParaRPr lang="en-US" sz="3266" b="1" dirty="0">
              <a:solidFill>
                <a:srgbClr val="FFFFFF"/>
              </a:solidFill>
            </a:endParaRPr>
          </a:p>
          <a:p>
            <a:pPr algn="l"/>
            <a:r>
              <a:rPr sz="3266" b="0" dirty="0">
                <a:solidFill>
                  <a:srgbClr val="FFFFFF"/>
                </a:solidFill>
              </a:rPr>
              <a:t>
A) Choosing to hold a grudge against a co-worker after a </a:t>
            </a:r>
            <a:r>
              <a:rPr lang="en-US" sz="3266" b="0" dirty="0">
                <a:solidFill>
                  <a:srgbClr val="FFFFFF"/>
                </a:solidFill>
              </a:rPr>
              <a:t>	</a:t>
            </a:r>
            <a:r>
              <a:rPr sz="3266" b="0" dirty="0">
                <a:solidFill>
                  <a:srgbClr val="FFFFFF"/>
                </a:solidFill>
              </a:rPr>
              <a:t>disagreement
B) Ignoring a family member's apology for a past mistake
C) Reconciling with a friend and offering forgiveness following </a:t>
            </a:r>
            <a:r>
              <a:rPr lang="en-US" sz="3266" b="0" dirty="0">
                <a:solidFill>
                  <a:srgbClr val="FFFFFF"/>
                </a:solidFill>
              </a:rPr>
              <a:t>	</a:t>
            </a:r>
            <a:r>
              <a:rPr sz="3266" b="0" dirty="0">
                <a:solidFill>
                  <a:srgbClr val="FFFFFF"/>
                </a:solidFill>
              </a:rPr>
              <a:t>a misunderstanding
D) Keeping distance from someone who has previously </a:t>
            </a:r>
            <a:r>
              <a:rPr lang="en-US" sz="3266" b="0" dirty="0">
                <a:solidFill>
                  <a:srgbClr val="FFFFFF"/>
                </a:solidFill>
              </a:rPr>
              <a:t>	</a:t>
            </a:r>
            <a:r>
              <a:rPr sz="3266" b="0" dirty="0">
                <a:solidFill>
                  <a:srgbClr val="FFFFFF"/>
                </a:solidFill>
              </a:rPr>
              <a:t>wronged you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04800" y="279400"/>
            <a:ext cx="11506200" cy="59753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l">
              <a:defRPr sz="3266">
                <a:solidFill>
                  <a:srgbClr val="FFFFFF"/>
                </a:solidFill>
              </a:defRPr>
            </a:lvl1pPr>
          </a:lstStyle>
          <a:p>
            <a:pPr algn="l"/>
            <a:r>
              <a:rPr sz="4800" b="0" dirty="0">
                <a:solidFill>
                  <a:srgbClr val="FFFFFF"/>
                </a:solidFill>
              </a:rPr>
              <a:t>* How does practicing forgiveness in interpersonal relationships contribute to spiritual maturity and embody the truth about salvation?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1418897"/>
            <a:ext cx="10433050" cy="218155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Actively Participate in the Great Commission: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lvl1pPr algn="l">
              <a:defRPr sz="8773">
                <a:solidFill>
                  <a:srgbClr val="FFFFFF"/>
                </a:solidFill>
              </a:defRPr>
            </a:lvl1pPr>
          </a:lstStyle>
          <a:p>
            <a:pPr algn="l"/>
            <a:r>
              <a:rPr sz="4000" b="0" dirty="0">
                <a:solidFill>
                  <a:srgbClr val="FFFFFF"/>
                </a:solidFill>
              </a:rPr>
              <a:t>19 Go therefore and make disciples of all nations, baptizing them in the name of the Father and of the Son and of the Holy Spirit, 20 teaching them to observe all that I have commanded you. And behold, I am with you always, to the end of the age.”</a:t>
            </a:r>
          </a:p>
        </p:txBody>
      </p:sp>
      <p:sp>
        <p:nvSpPr>
          <p:cNvPr id="3" name="New Shape"/>
          <p:cNvSpPr>
            <a:spLocks noGrp="1"/>
          </p:cNvSpPr>
          <p:nvPr>
            <p:ph type="body" idx="1"/>
          </p:nvPr>
        </p:nvSpPr>
        <p:spPr>
          <a:xfrm>
            <a:off x="1187450" y="5518149"/>
            <a:ext cx="9817100" cy="5397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fontScale="47500" lnSpcReduction="20000"/>
          </a:bodyPr>
          <a:lstStyle>
            <a:lvl1pPr algn="l">
              <a:defRPr sz="7000">
                <a:solidFill>
                  <a:srgbClr val="FFFFFF"/>
                </a:solidFill>
              </a:defRPr>
            </a:lvl1pPr>
          </a:lstStyle>
          <a:p>
            <a:pPr algn="l"/>
            <a:r>
              <a:rPr sz="7000" b="0" dirty="0">
                <a:solidFill>
                  <a:srgbClr val="FFFFFF"/>
                </a:solidFill>
              </a:rPr>
              <a:t>Matthew 28:19–20</a:t>
            </a:r>
          </a:p>
        </p:txBody>
      </p:sp>
      <p:sp>
        <p:nvSpPr>
          <p:cNvPr id="4" name="New Shape"/>
          <p:cNvSpPr>
            <a:spLocks noGrp="1"/>
          </p:cNvSpPr>
          <p:nvPr>
            <p:ph type="body" idx="2"/>
          </p:nvPr>
        </p:nvSpPr>
        <p:spPr>
          <a:xfrm>
            <a:off x="9569450" y="5502274"/>
            <a:ext cx="1428750" cy="5715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b">
            <a:normAutofit/>
          </a:bodyPr>
          <a:lstStyle>
            <a:lvl1pPr algn="r">
              <a:defRPr sz="2613">
                <a:solidFill>
                  <a:srgbClr val="000000"/>
                </a:solidFill>
              </a:defRPr>
            </a:lvl1pPr>
          </a:lstStyle>
          <a:p>
            <a:pPr algn="r"/>
            <a:r>
              <a:rPr sz="2613" b="0" dirty="0">
                <a:solidFill>
                  <a:schemeClr val="bg1"/>
                </a:solidFill>
              </a:rPr>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lvl1pPr algn="l">
              <a:defRPr sz="8773">
                <a:solidFill>
                  <a:srgbClr val="FFFFFF"/>
                </a:solidFill>
              </a:defRPr>
            </a:lvl1pPr>
          </a:lstStyle>
          <a:p>
            <a:pPr algn="l"/>
            <a:r>
              <a:rPr sz="4800" b="0" dirty="0">
                <a:solidFill>
                  <a:srgbClr val="FFFFFF"/>
                </a:solidFill>
              </a:rPr>
              <a:t>8 But you will receive power when the Holy Spirit has come upon you, and you will be my witnesses in Jerusalem and in all Judea and Samaria, and to the end of the earth.”</a:t>
            </a:r>
          </a:p>
        </p:txBody>
      </p:sp>
      <p:sp>
        <p:nvSpPr>
          <p:cNvPr id="3" name="New Shape"/>
          <p:cNvSpPr>
            <a:spLocks noGrp="1"/>
          </p:cNvSpPr>
          <p:nvPr>
            <p:ph type="body" idx="1"/>
          </p:nvPr>
        </p:nvSpPr>
        <p:spPr>
          <a:xfrm>
            <a:off x="1187450" y="5518149"/>
            <a:ext cx="9817100" cy="5397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fontScale="47500" lnSpcReduction="20000"/>
          </a:bodyPr>
          <a:lstStyle>
            <a:lvl1pPr algn="l">
              <a:defRPr sz="7000">
                <a:solidFill>
                  <a:srgbClr val="FFFFFF"/>
                </a:solidFill>
              </a:defRPr>
            </a:lvl1pPr>
          </a:lstStyle>
          <a:p>
            <a:pPr algn="l"/>
            <a:r>
              <a:rPr sz="7000" b="0" dirty="0">
                <a:solidFill>
                  <a:srgbClr val="FFFFFF"/>
                </a:solidFill>
              </a:rPr>
              <a:t>Acts 1:8</a:t>
            </a:r>
          </a:p>
        </p:txBody>
      </p:sp>
      <p:sp>
        <p:nvSpPr>
          <p:cNvPr id="4" name="New Shape"/>
          <p:cNvSpPr>
            <a:spLocks noGrp="1"/>
          </p:cNvSpPr>
          <p:nvPr>
            <p:ph type="body" idx="2"/>
          </p:nvPr>
        </p:nvSpPr>
        <p:spPr>
          <a:xfrm>
            <a:off x="9569450" y="5499101"/>
            <a:ext cx="1428750" cy="5715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b">
            <a:normAutofit/>
          </a:bodyPr>
          <a:lstStyle>
            <a:lvl1pPr algn="r">
              <a:defRPr sz="2613">
                <a:solidFill>
                  <a:srgbClr val="000000"/>
                </a:solidFill>
              </a:defRPr>
            </a:lvl1pPr>
          </a:lstStyle>
          <a:p>
            <a:pPr algn="r"/>
            <a:r>
              <a:rPr sz="2613" b="0" dirty="0">
                <a:solidFill>
                  <a:schemeClr val="bg1"/>
                </a:solidFill>
              </a:rPr>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04800" y="279400"/>
            <a:ext cx="11506200" cy="59753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l">
              <a:defRPr sz="3033">
                <a:solidFill>
                  <a:srgbClr val="FFFFFF"/>
                </a:solidFill>
              </a:defRPr>
            </a:lvl1pPr>
          </a:lstStyle>
          <a:p>
            <a:pPr algn="l"/>
            <a:r>
              <a:rPr sz="3033" b="1" dirty="0">
                <a:solidFill>
                  <a:srgbClr val="FFFFFF"/>
                </a:solidFill>
              </a:rPr>
              <a:t>* Which of the following actions aligns with our objective to "Actively Participate in the Great Commission" as directed in Matthew 28:19-20 and Acts 1:8?</a:t>
            </a:r>
            <a:endParaRPr lang="en-US" sz="3033" b="1" dirty="0">
              <a:solidFill>
                <a:srgbClr val="FFFFFF"/>
              </a:solidFill>
            </a:endParaRPr>
          </a:p>
          <a:p>
            <a:pPr algn="l"/>
            <a:r>
              <a:rPr sz="3033" b="0" dirty="0">
                <a:solidFill>
                  <a:srgbClr val="FFFFFF"/>
                </a:solidFill>
              </a:rPr>
              <a:t>
A) Limiting our evangelism efforts to our immediate circle of </a:t>
            </a:r>
            <a:r>
              <a:rPr lang="en-US" sz="3033" b="0" dirty="0">
                <a:solidFill>
                  <a:srgbClr val="FFFFFF"/>
                </a:solidFill>
              </a:rPr>
              <a:t>	</a:t>
            </a:r>
            <a:r>
              <a:rPr sz="3033" b="0" dirty="0">
                <a:solidFill>
                  <a:srgbClr val="FFFFFF"/>
                </a:solidFill>
              </a:rPr>
              <a:t>friends and family
B) Only supporting missions without personal engagement in </a:t>
            </a:r>
            <a:r>
              <a:rPr lang="en-US" sz="3033" b="0" dirty="0">
                <a:solidFill>
                  <a:srgbClr val="FFFFFF"/>
                </a:solidFill>
              </a:rPr>
              <a:t>	</a:t>
            </a:r>
            <a:r>
              <a:rPr sz="3033" b="0" dirty="0">
                <a:solidFill>
                  <a:srgbClr val="FFFFFF"/>
                </a:solidFill>
              </a:rPr>
              <a:t>evangelistic work
C) Organizing and leading Bible studies within our local and global </a:t>
            </a:r>
            <a:r>
              <a:rPr lang="en-US" sz="3033" b="0" dirty="0">
                <a:solidFill>
                  <a:srgbClr val="FFFFFF"/>
                </a:solidFill>
              </a:rPr>
              <a:t>	</a:t>
            </a:r>
            <a:r>
              <a:rPr sz="3033" b="0" dirty="0">
                <a:solidFill>
                  <a:srgbClr val="FFFFFF"/>
                </a:solidFill>
              </a:rPr>
              <a:t>communities
D) Assuming that the role of spreading the gospel belongs to </a:t>
            </a:r>
            <a:r>
              <a:rPr lang="en-US" sz="3033" b="0" dirty="0">
                <a:solidFill>
                  <a:srgbClr val="FFFFFF"/>
                </a:solidFill>
              </a:rPr>
              <a:t>	</a:t>
            </a:r>
            <a:r>
              <a:rPr sz="3033" b="0" dirty="0">
                <a:solidFill>
                  <a:srgbClr val="FFFFFF"/>
                </a:solidFill>
              </a:rPr>
              <a:t>church leaders alone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04800" y="279400"/>
            <a:ext cx="11506200" cy="59753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l">
              <a:defRPr sz="3033">
                <a:solidFill>
                  <a:srgbClr val="FFFFFF"/>
                </a:solidFill>
              </a:defRPr>
            </a:lvl1pPr>
          </a:lstStyle>
          <a:p>
            <a:pPr algn="l"/>
            <a:r>
              <a:rPr sz="4800" b="1" dirty="0">
                <a:solidFill>
                  <a:srgbClr val="FFFFFF"/>
                </a:solidFill>
              </a:rPr>
              <a:t>* What are the implications of Acts 1:8 for the individual believer regarding participating in the Great Commission, and how can one practically apply this scriptural charge in their daily life?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lvl1pPr algn="l">
              <a:defRPr sz="8773">
                <a:solidFill>
                  <a:srgbClr val="FFFFFF"/>
                </a:solidFill>
              </a:defRPr>
            </a:lvl1pPr>
          </a:lstStyle>
          <a:p>
            <a:pPr algn="l"/>
            <a:r>
              <a:rPr sz="4000" b="0" dirty="0">
                <a:solidFill>
                  <a:srgbClr val="FFFFFF"/>
                </a:solidFill>
              </a:rPr>
              <a:t>12 Therefore, my beloved, as you have always obeyed, so now, not only as in my presence but much more in my absence, work out your own salvation with fear and trembling, 13 for it is God who works in you, both to will and to work for his good pleasure.</a:t>
            </a:r>
          </a:p>
        </p:txBody>
      </p:sp>
      <p:sp>
        <p:nvSpPr>
          <p:cNvPr id="3" name="New Shape"/>
          <p:cNvSpPr>
            <a:spLocks noGrp="1"/>
          </p:cNvSpPr>
          <p:nvPr>
            <p:ph type="body" idx="1"/>
          </p:nvPr>
        </p:nvSpPr>
        <p:spPr>
          <a:xfrm>
            <a:off x="1187450" y="5518149"/>
            <a:ext cx="9817100" cy="5397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fontScale="47500" lnSpcReduction="20000"/>
          </a:bodyPr>
          <a:lstStyle>
            <a:lvl1pPr algn="l">
              <a:defRPr sz="7000">
                <a:solidFill>
                  <a:srgbClr val="FFFFFF"/>
                </a:solidFill>
              </a:defRPr>
            </a:lvl1pPr>
          </a:lstStyle>
          <a:p>
            <a:pPr algn="l"/>
            <a:r>
              <a:rPr sz="7000" b="0" dirty="0">
                <a:solidFill>
                  <a:srgbClr val="FFFFFF"/>
                </a:solidFill>
              </a:rPr>
              <a:t>Philippians 2:12–13</a:t>
            </a:r>
          </a:p>
        </p:txBody>
      </p:sp>
      <p:sp>
        <p:nvSpPr>
          <p:cNvPr id="4" name="New Shape"/>
          <p:cNvSpPr>
            <a:spLocks noGrp="1"/>
          </p:cNvSpPr>
          <p:nvPr>
            <p:ph type="body" idx="2"/>
          </p:nvPr>
        </p:nvSpPr>
        <p:spPr>
          <a:xfrm>
            <a:off x="9569450" y="5502274"/>
            <a:ext cx="1428750" cy="5715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b">
            <a:normAutofit/>
          </a:bodyPr>
          <a:lstStyle>
            <a:lvl1pPr algn="r">
              <a:defRPr sz="2613">
                <a:solidFill>
                  <a:srgbClr val="000000"/>
                </a:solidFill>
              </a:defRPr>
            </a:lvl1pPr>
          </a:lstStyle>
          <a:p>
            <a:pPr algn="r"/>
            <a:r>
              <a:rPr sz="2613" b="0" dirty="0">
                <a:solidFill>
                  <a:schemeClr val="bg1"/>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1387366"/>
            <a:ext cx="10433050" cy="221308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Embrace the Disciple's Responsibility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l">
              <a:defRPr sz="8773">
                <a:solidFill>
                  <a:srgbClr val="FFFFFF"/>
                </a:solidFill>
              </a:defRPr>
            </a:lvl1pPr>
          </a:lstStyle>
          <a:p>
            <a:pPr algn="l"/>
            <a:r>
              <a:rPr sz="4800" b="0" dirty="0">
                <a:solidFill>
                  <a:srgbClr val="FFFFFF"/>
                </a:solidFill>
              </a:rPr>
              <a:t>10 For we are his workmanship, created in Christ Jesus for good works, which God prepared beforehand, that we should walk in them.</a:t>
            </a:r>
          </a:p>
        </p:txBody>
      </p:sp>
      <p:sp>
        <p:nvSpPr>
          <p:cNvPr id="3" name="New Shape"/>
          <p:cNvSpPr>
            <a:spLocks noGrp="1"/>
          </p:cNvSpPr>
          <p:nvPr>
            <p:ph type="body" idx="1"/>
          </p:nvPr>
        </p:nvSpPr>
        <p:spPr>
          <a:xfrm>
            <a:off x="1187450" y="5518149"/>
            <a:ext cx="9817100" cy="5397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fontScale="47500" lnSpcReduction="20000"/>
          </a:bodyPr>
          <a:lstStyle>
            <a:lvl1pPr algn="l">
              <a:defRPr sz="7000">
                <a:solidFill>
                  <a:srgbClr val="FFFFFF"/>
                </a:solidFill>
              </a:defRPr>
            </a:lvl1pPr>
          </a:lstStyle>
          <a:p>
            <a:pPr algn="l"/>
            <a:r>
              <a:rPr sz="7000" b="0" dirty="0">
                <a:solidFill>
                  <a:srgbClr val="FFFFFF"/>
                </a:solidFill>
              </a:rPr>
              <a:t>Ephesians 2:10</a:t>
            </a:r>
          </a:p>
        </p:txBody>
      </p:sp>
      <p:sp>
        <p:nvSpPr>
          <p:cNvPr id="4" name="New Shape"/>
          <p:cNvSpPr>
            <a:spLocks noGrp="1"/>
          </p:cNvSpPr>
          <p:nvPr>
            <p:ph type="body" idx="2"/>
          </p:nvPr>
        </p:nvSpPr>
        <p:spPr>
          <a:xfrm>
            <a:off x="9569450" y="5499101"/>
            <a:ext cx="1428750" cy="5715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b">
            <a:normAutofit/>
          </a:bodyPr>
          <a:lstStyle>
            <a:lvl1pPr algn="r">
              <a:defRPr sz="2613">
                <a:solidFill>
                  <a:srgbClr val="000000"/>
                </a:solidFill>
              </a:defRPr>
            </a:lvl1pPr>
          </a:lstStyle>
          <a:p>
            <a:pPr algn="r"/>
            <a:r>
              <a:rPr sz="2613" b="0" dirty="0">
                <a:solidFill>
                  <a:schemeClr val="bg1"/>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l">
              <a:defRPr sz="8773">
                <a:solidFill>
                  <a:srgbClr val="FFFFFF"/>
                </a:solidFill>
              </a:defRPr>
            </a:lvl1pPr>
          </a:lstStyle>
          <a:p>
            <a:pPr algn="l"/>
            <a:r>
              <a:rPr sz="4800" b="0" dirty="0">
                <a:solidFill>
                  <a:srgbClr val="FFFFFF"/>
                </a:solidFill>
              </a:rPr>
              <a:t>22 But the fruit of the Spirit is love, joy, peace, patience, kindness, goodness, faithfulness, 23 gentleness, self-control; against such things there is no law.</a:t>
            </a:r>
          </a:p>
        </p:txBody>
      </p:sp>
      <p:sp>
        <p:nvSpPr>
          <p:cNvPr id="3" name="New Shape"/>
          <p:cNvSpPr>
            <a:spLocks noGrp="1"/>
          </p:cNvSpPr>
          <p:nvPr>
            <p:ph type="body" idx="1"/>
          </p:nvPr>
        </p:nvSpPr>
        <p:spPr>
          <a:xfrm>
            <a:off x="1187450" y="5518149"/>
            <a:ext cx="9817100" cy="5397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fontScale="47500" lnSpcReduction="20000"/>
          </a:bodyPr>
          <a:lstStyle>
            <a:lvl1pPr algn="l">
              <a:defRPr sz="7000">
                <a:solidFill>
                  <a:srgbClr val="FFFFFF"/>
                </a:solidFill>
              </a:defRPr>
            </a:lvl1pPr>
          </a:lstStyle>
          <a:p>
            <a:pPr algn="l"/>
            <a:r>
              <a:rPr sz="7000" b="0" dirty="0">
                <a:solidFill>
                  <a:srgbClr val="FFFFFF"/>
                </a:solidFill>
              </a:rPr>
              <a:t>Galatians 5:22–23</a:t>
            </a:r>
          </a:p>
        </p:txBody>
      </p:sp>
      <p:sp>
        <p:nvSpPr>
          <p:cNvPr id="4" name="New Shape"/>
          <p:cNvSpPr>
            <a:spLocks noGrp="1"/>
          </p:cNvSpPr>
          <p:nvPr>
            <p:ph type="body" idx="2"/>
          </p:nvPr>
        </p:nvSpPr>
        <p:spPr>
          <a:xfrm>
            <a:off x="9569450" y="5499101"/>
            <a:ext cx="1428750" cy="5715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b">
            <a:normAutofit/>
          </a:bodyPr>
          <a:lstStyle>
            <a:lvl1pPr algn="r">
              <a:defRPr sz="2613">
                <a:solidFill>
                  <a:srgbClr val="000000"/>
                </a:solidFill>
              </a:defRPr>
            </a:lvl1pPr>
          </a:lstStyle>
          <a:p>
            <a:pPr algn="r"/>
            <a:r>
              <a:rPr sz="2613" b="0" dirty="0">
                <a:solidFill>
                  <a:schemeClr val="bg1"/>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04800" y="279400"/>
            <a:ext cx="11506200" cy="59753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l">
              <a:defRPr sz="4200">
                <a:solidFill>
                  <a:srgbClr val="FFFFFF"/>
                </a:solidFill>
              </a:defRPr>
            </a:lvl1pPr>
          </a:lstStyle>
          <a:p>
            <a:pPr algn="l"/>
            <a:r>
              <a:rPr sz="4200" b="1" dirty="0">
                <a:solidFill>
                  <a:srgbClr val="FFFFFF"/>
                </a:solidFill>
              </a:rPr>
              <a:t>* Which activity best represents a personal spiritual discipline aligned with Philippians 2:12-13?</a:t>
            </a:r>
            <a:endParaRPr lang="en-US" sz="4200" b="1" dirty="0">
              <a:solidFill>
                <a:srgbClr val="FFFFFF"/>
              </a:solidFill>
            </a:endParaRPr>
          </a:p>
          <a:p>
            <a:pPr algn="l"/>
            <a:r>
              <a:rPr sz="4200" b="0" dirty="0">
                <a:solidFill>
                  <a:srgbClr val="FFFFFF"/>
                </a:solidFill>
              </a:rPr>
              <a:t>
A) Attending a weekly social club
B) Participating in occasional charity events
C) Engaging daily in Scripture reading and </a:t>
            </a:r>
            <a:r>
              <a:rPr lang="en-US" sz="4200" b="0" dirty="0">
                <a:solidFill>
                  <a:srgbClr val="FFFFFF"/>
                </a:solidFill>
              </a:rPr>
              <a:t>	</a:t>
            </a:r>
            <a:r>
              <a:rPr sz="4200" b="0" dirty="0">
                <a:solidFill>
                  <a:srgbClr val="FFFFFF"/>
                </a:solidFill>
              </a:rPr>
              <a:t>prayer
D) Watching religious films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04800" y="279400"/>
            <a:ext cx="11506200" cy="59753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l">
              <a:defRPr sz="4200">
                <a:solidFill>
                  <a:srgbClr val="FFFFFF"/>
                </a:solidFill>
              </a:defRPr>
            </a:lvl1pPr>
          </a:lstStyle>
          <a:p>
            <a:pPr algn="l"/>
            <a:r>
              <a:rPr sz="4800" b="0" dirty="0">
                <a:solidFill>
                  <a:srgbClr val="FFFFFF"/>
                </a:solidFill>
              </a:rPr>
              <a:t>* Discuss the importance of cultivating personal spiritual disciplines and how they can impact your daily life as a disciple of Christ.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367862"/>
            <a:ext cx="10433050" cy="323258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Reflect God's Forgiveness in Interpersonal Relationships: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l">
              <a:defRPr sz="8773">
                <a:solidFill>
                  <a:srgbClr val="FFFFFF"/>
                </a:solidFill>
              </a:defRPr>
            </a:lvl1pPr>
          </a:lstStyle>
          <a:p>
            <a:pPr algn="l"/>
            <a:r>
              <a:rPr sz="4800" b="0" dirty="0">
                <a:solidFill>
                  <a:srgbClr val="FFFFFF"/>
                </a:solidFill>
              </a:rPr>
              <a:t>13 bearing with one another and, if one has a complaint against another, forgiving each other; as the Lord has forgiven you, so you also must forgive.</a:t>
            </a:r>
          </a:p>
        </p:txBody>
      </p:sp>
      <p:sp>
        <p:nvSpPr>
          <p:cNvPr id="3" name="New Shape"/>
          <p:cNvSpPr>
            <a:spLocks noGrp="1"/>
          </p:cNvSpPr>
          <p:nvPr>
            <p:ph type="body" idx="1"/>
          </p:nvPr>
        </p:nvSpPr>
        <p:spPr>
          <a:xfrm>
            <a:off x="1187450" y="5518149"/>
            <a:ext cx="9817100" cy="5397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fontScale="47500" lnSpcReduction="20000"/>
          </a:bodyPr>
          <a:lstStyle>
            <a:lvl1pPr algn="l">
              <a:defRPr sz="7000">
                <a:solidFill>
                  <a:srgbClr val="FFFFFF"/>
                </a:solidFill>
              </a:defRPr>
            </a:lvl1pPr>
          </a:lstStyle>
          <a:p>
            <a:pPr algn="l"/>
            <a:r>
              <a:rPr sz="7000" b="0" dirty="0">
                <a:solidFill>
                  <a:srgbClr val="FFFFFF"/>
                </a:solidFill>
              </a:rPr>
              <a:t>Colossians 3:13</a:t>
            </a:r>
          </a:p>
        </p:txBody>
      </p:sp>
      <p:sp>
        <p:nvSpPr>
          <p:cNvPr id="4" name="New Shape"/>
          <p:cNvSpPr>
            <a:spLocks noGrp="1"/>
          </p:cNvSpPr>
          <p:nvPr>
            <p:ph type="body" idx="2"/>
          </p:nvPr>
        </p:nvSpPr>
        <p:spPr>
          <a:xfrm>
            <a:off x="9569450" y="5486399"/>
            <a:ext cx="1428750" cy="5715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b">
            <a:normAutofit/>
          </a:bodyPr>
          <a:lstStyle>
            <a:lvl1pPr algn="r">
              <a:defRPr sz="2613">
                <a:solidFill>
                  <a:srgbClr val="000000"/>
                </a:solidFill>
              </a:defRPr>
            </a:lvl1pPr>
          </a:lstStyle>
          <a:p>
            <a:pPr algn="r"/>
            <a:r>
              <a:rPr sz="2613" b="0" dirty="0">
                <a:solidFill>
                  <a:schemeClr val="bg1"/>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618</Words>
  <Application>Microsoft Macintosh PowerPoint</Application>
  <PresentationFormat>Widescreen</PresentationFormat>
  <Paragraphs>37</Paragraphs>
  <Slides>17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Barry Johnson</cp:lastModifiedBy>
  <cp:revision>2</cp:revision>
  <cp:lastPrinted>2024-02-17T03:42:48Z</cp:lastPrinted>
  <dcterms:modified xsi:type="dcterms:W3CDTF">2024-02-17T03:43:02Z</dcterms:modified>
</cp:coreProperties>
</file>