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A4D32DE-8974-4F91-9851-FBDC40951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98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CFBAA-01EF-4FA8-B7C9-FD2E86E1168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77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67EC6-478E-4A7D-9ABF-B1EFB33CDEC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739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EF0A8-A6F8-49C9-97C3-2D9F234C693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809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54D8A-C43A-4021-980C-1E111F9AA50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048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65A0D-6832-476A-8FCB-7F53FFD1861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737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57396-BB07-4A82-BDF0-ECCED0AA52C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372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9940C-6178-46AD-8BAC-F5DB3360B72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1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8E202-2DF1-422B-B654-28249EED0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79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C47C-92C2-4D97-ACBD-540A6A9E4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C83F5-283B-4A97-B115-4E4E5386A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49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2E7BF-95DD-429A-BD0E-E575BCF60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49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346D7-C6D7-42FB-AD2B-0C4361060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87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778CD-2A17-4175-A8D4-256E9BE790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95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2BE74-F6FA-4547-8115-834BB811A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27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652C9-130F-4C43-BECD-0AAB6332F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49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DC60C-9684-4B2C-A6DD-F9DCF3649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05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5505F-D644-40CF-8848-CF1485666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62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79BEF-4EC4-4305-BC50-D12D9D523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0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E99AE4A8-1066-498A-BBAA-42CF8543F7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2819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Church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History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114800" y="457200"/>
            <a:ext cx="4724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The Apostasy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8153400" cy="519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Began With A Distinction in the Eldership</a:t>
            </a:r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304800" y="2438400"/>
            <a:ext cx="2209800" cy="1905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u="sng">
                <a:latin typeface="Arial" panose="020B0604020202020204" pitchFamily="34" charset="0"/>
              </a:rPr>
              <a:t>Local Church</a:t>
            </a:r>
          </a:p>
          <a:p>
            <a:pPr algn="ctr"/>
            <a:endParaRPr lang="en-US" altLang="en-US" sz="800" u="sng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E  E  E  E</a:t>
            </a: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D  D  D</a:t>
            </a: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Members</a:t>
            </a: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352800" y="3581400"/>
            <a:ext cx="2209800" cy="1905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u="sng">
                <a:latin typeface="Arial" panose="020B0604020202020204" pitchFamily="34" charset="0"/>
              </a:rPr>
              <a:t>Local Church</a:t>
            </a:r>
          </a:p>
          <a:p>
            <a:pPr algn="ctr"/>
            <a:endParaRPr lang="en-US" altLang="en-US" sz="800" u="sng">
              <a:latin typeface="Arial" panose="020B0604020202020204" pitchFamily="34" charset="0"/>
            </a:endParaRPr>
          </a:p>
          <a:p>
            <a:pPr algn="ctr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Presiding Elder</a:t>
            </a: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E  E  E  E</a:t>
            </a: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D  D  D</a:t>
            </a: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Members</a:t>
            </a: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6400800" y="4724400"/>
            <a:ext cx="2209800" cy="1905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u="sng">
                <a:latin typeface="Arial" panose="020B0604020202020204" pitchFamily="34" charset="0"/>
              </a:rPr>
              <a:t>Local Church</a:t>
            </a:r>
          </a:p>
          <a:p>
            <a:pPr algn="ctr"/>
            <a:endParaRPr lang="en-US" altLang="en-US" sz="800" u="sng">
              <a:latin typeface="Arial" panose="020B0604020202020204" pitchFamily="34" charset="0"/>
            </a:endParaRPr>
          </a:p>
          <a:p>
            <a:pPr algn="ctr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Bishop</a:t>
            </a: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E  E  E  E</a:t>
            </a: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D  D  D</a:t>
            </a: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Members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 rot="842351">
            <a:off x="2519363" y="2895600"/>
            <a:ext cx="2286000" cy="457200"/>
          </a:xfrm>
          <a:prstGeom prst="curvedDownArrow">
            <a:avLst>
              <a:gd name="adj1" fmla="val 42037"/>
              <a:gd name="adj2" fmla="val 171204"/>
              <a:gd name="adj3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 rot="842351">
            <a:off x="5565775" y="4076700"/>
            <a:ext cx="2209800" cy="457200"/>
          </a:xfrm>
          <a:prstGeom prst="curvedDownArrow">
            <a:avLst>
              <a:gd name="adj1" fmla="val 40636"/>
              <a:gd name="adj2" fmla="val 165497"/>
              <a:gd name="adj3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8" grpId="0" animBg="1"/>
      <p:bldP spid="2059" grpId="0" animBg="1"/>
      <p:bldP spid="2060" grpId="0" animBg="1"/>
      <p:bldP spid="20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1484 AD Indulg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3" t="4356" r="13043" b="4175"/>
          <a:stretch>
            <a:fillRect/>
          </a:stretch>
        </p:blipFill>
        <p:spPr bwMode="auto">
          <a:xfrm>
            <a:off x="152400" y="1524000"/>
            <a:ext cx="5181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Indulgen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36576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600200" y="441325"/>
            <a:ext cx="5791200" cy="70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FFFF66"/>
                </a:solidFill>
              </a:rPr>
              <a:t>Indulgences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2819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Church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History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4114800" y="457200"/>
            <a:ext cx="4724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The Apostasy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610600" cy="9461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Presiding Elders &amp; Bishops began to meet in local areas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1371600" y="2895600"/>
            <a:ext cx="6400800" cy="15240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0">
                <a:latin typeface="Arial" panose="020B0604020202020204" pitchFamily="34" charset="0"/>
              </a:rPr>
              <a:t>PE   PE   B   B   PE  B</a:t>
            </a:r>
          </a:p>
          <a:p>
            <a:r>
              <a:rPr lang="en-US" altLang="en-US" sz="2800" b="0">
                <a:latin typeface="Arial" panose="020B0604020202020204" pitchFamily="34" charset="0"/>
              </a:rPr>
              <a:t>B   PE   B   B   PE  PE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5410200" y="3352800"/>
            <a:ext cx="1066800" cy="609600"/>
          </a:xfrm>
          <a:prstGeom prst="chevron">
            <a:avLst>
              <a:gd name="adj" fmla="val 437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477000" y="3398838"/>
            <a:ext cx="1211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Co. B.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28600" y="4572000"/>
            <a:ext cx="8610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Country Bishops from larger area began to meet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1295400" y="5181600"/>
            <a:ext cx="6400800" cy="15240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0">
                <a:latin typeface="Arial" panose="020B0604020202020204" pitchFamily="34" charset="0"/>
              </a:rPr>
              <a:t>Co. B    Co. B   Co. B</a:t>
            </a:r>
          </a:p>
          <a:p>
            <a:r>
              <a:rPr lang="en-US" altLang="en-US" sz="2800" b="0">
                <a:latin typeface="Arial" panose="020B0604020202020204" pitchFamily="34" charset="0"/>
              </a:rPr>
              <a:t>Co. B    Co. B   Co. B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5181600" y="5638800"/>
            <a:ext cx="1066800" cy="609600"/>
          </a:xfrm>
          <a:prstGeom prst="chevron">
            <a:avLst>
              <a:gd name="adj" fmla="val 437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248400" y="5684838"/>
            <a:ext cx="1311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City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31" grpId="0" animBg="1"/>
      <p:bldP spid="5133" grpId="0" animBg="1"/>
      <p:bldP spid="5134" grpId="0"/>
      <p:bldP spid="5135" grpId="1" animBg="1"/>
      <p:bldP spid="5136" grpId="0" animBg="1"/>
      <p:bldP spid="5137" grpId="0" animBg="1"/>
      <p:bldP spid="51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2819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Church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History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4114800" y="457200"/>
            <a:ext cx="4724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The Apostasy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62100" y="1600200"/>
            <a:ext cx="60960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The First Pope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52400" y="5029200"/>
            <a:ext cx="89154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00200" indent="-1600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14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entury Schoolbook" panose="02040604050505020304" pitchFamily="18" charset="0"/>
              </a:rPr>
              <a:t>A.D. 588 – “Papa” John the Faster usurped the title of Universal Bishop.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entury Schoolbook" panose="02040604050505020304" pitchFamily="18" charset="0"/>
              </a:rPr>
              <a:t>A.D. 606 – Roman Emperor rebuked John &amp; designated Boniface III of Rome Universal Bishop.</a:t>
            </a:r>
          </a:p>
        </p:txBody>
      </p: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419100" y="2362200"/>
            <a:ext cx="8382000" cy="685800"/>
            <a:chOff x="240" y="1488"/>
            <a:chExt cx="5280" cy="432"/>
          </a:xfrm>
        </p:grpSpPr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240" y="1488"/>
              <a:ext cx="2016" cy="432"/>
            </a:xfrm>
            <a:prstGeom prst="bevel">
              <a:avLst>
                <a:gd name="adj" fmla="val 1041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800"/>
                <a:t>Jerusalem</a:t>
              </a:r>
            </a:p>
          </p:txBody>
        </p:sp>
        <p:sp>
          <p:nvSpPr>
            <p:cNvPr id="7183" name="AutoShape 15"/>
            <p:cNvSpPr>
              <a:spLocks noChangeArrowheads="1"/>
            </p:cNvSpPr>
            <p:nvPr/>
          </p:nvSpPr>
          <p:spPr bwMode="auto">
            <a:xfrm>
              <a:off x="3504" y="1488"/>
              <a:ext cx="2016" cy="432"/>
            </a:xfrm>
            <a:prstGeom prst="bevel">
              <a:avLst>
                <a:gd name="adj" fmla="val 1041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800"/>
                <a:t>Antioch</a:t>
              </a:r>
            </a:p>
          </p:txBody>
        </p:sp>
      </p:grp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3009900" y="3200400"/>
            <a:ext cx="3200400" cy="685800"/>
          </a:xfrm>
          <a:prstGeom prst="bevel">
            <a:avLst>
              <a:gd name="adj" fmla="val 1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/>
              <a:t>Constantinople</a:t>
            </a:r>
          </a:p>
        </p:txBody>
      </p: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419100" y="4038600"/>
            <a:ext cx="8382000" cy="685800"/>
            <a:chOff x="240" y="2544"/>
            <a:chExt cx="5280" cy="432"/>
          </a:xfrm>
        </p:grpSpPr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240" y="2544"/>
              <a:ext cx="2016" cy="432"/>
            </a:xfrm>
            <a:prstGeom prst="bevel">
              <a:avLst>
                <a:gd name="adj" fmla="val 1041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800"/>
                <a:t>Rome</a:t>
              </a:r>
            </a:p>
          </p:txBody>
        </p:sp>
        <p:sp>
          <p:nvSpPr>
            <p:cNvPr id="7186" name="AutoShape 18"/>
            <p:cNvSpPr>
              <a:spLocks noChangeArrowheads="1"/>
            </p:cNvSpPr>
            <p:nvPr/>
          </p:nvSpPr>
          <p:spPr bwMode="auto">
            <a:xfrm>
              <a:off x="3504" y="2544"/>
              <a:ext cx="2016" cy="432"/>
            </a:xfrm>
            <a:prstGeom prst="bevel">
              <a:avLst>
                <a:gd name="adj" fmla="val 1041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800"/>
                <a:t>Alexandria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24"/>
            <a:ext cx="9561318" cy="684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8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6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66693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72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2819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Church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History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4114800" y="457200"/>
            <a:ext cx="4724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The Apostasy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62100" y="1600200"/>
            <a:ext cx="60960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Apostasy Grows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381000" y="2895600"/>
            <a:ext cx="8458200" cy="2819400"/>
          </a:xfrm>
          <a:prstGeom prst="plaque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155825" y="2300288"/>
            <a:ext cx="4910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Council of Nicea  325 A.D.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819400" y="5715000"/>
            <a:ext cx="3581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/>
              <a:t>Constantine</a:t>
            </a:r>
            <a:r>
              <a:rPr lang="en-US" altLang="en-US" sz="2800"/>
              <a:t> Emperor of Rome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90600" y="3276600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PE     Co. B     Cty. B   PE    Co. B    PE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914400" y="40386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Cty. B     Co. B     Co. B   PE    Cty. B    PE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990600" y="4800600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PE     Cty. B     Cty. B   PE    Co. B    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30" grpId="0" animBg="1"/>
      <p:bldP spid="9231" grpId="0"/>
      <p:bldP spid="9232" grpId="0"/>
      <p:bldP spid="9233" grpId="0"/>
      <p:bldP spid="9234" grpId="0"/>
      <p:bldP spid="92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2819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Church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History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4114800" y="457200"/>
            <a:ext cx="4724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The Apostasy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62100" y="1600200"/>
            <a:ext cx="60960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Apostasy Grows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45820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/>
              <a:t>Council of Nicea  </a:t>
            </a:r>
            <a:r>
              <a:rPr lang="en-US" altLang="en-US" sz="2800">
                <a:solidFill>
                  <a:srgbClr val="FF0000"/>
                </a:solidFill>
              </a:rPr>
              <a:t>325 A.D.</a:t>
            </a:r>
          </a:p>
          <a:p>
            <a:pPr algn="ctr">
              <a:lnSpc>
                <a:spcPct val="150000"/>
              </a:lnSpc>
            </a:pPr>
            <a:r>
              <a:rPr lang="en-US" altLang="en-US" sz="2800"/>
              <a:t>First Council of Constantinople  </a:t>
            </a:r>
            <a:r>
              <a:rPr lang="en-US" altLang="en-US" sz="2800">
                <a:solidFill>
                  <a:srgbClr val="FF0000"/>
                </a:solidFill>
              </a:rPr>
              <a:t>381 A.D.</a:t>
            </a:r>
          </a:p>
          <a:p>
            <a:pPr algn="ctr">
              <a:lnSpc>
                <a:spcPct val="150000"/>
              </a:lnSpc>
            </a:pPr>
            <a:r>
              <a:rPr lang="en-US" altLang="en-US" sz="2800"/>
              <a:t>Council of Ephesus  </a:t>
            </a:r>
            <a:r>
              <a:rPr lang="en-US" altLang="en-US" sz="2800">
                <a:solidFill>
                  <a:srgbClr val="FF0000"/>
                </a:solidFill>
              </a:rPr>
              <a:t>431 A.D.</a:t>
            </a:r>
          </a:p>
          <a:p>
            <a:pPr algn="ctr">
              <a:lnSpc>
                <a:spcPct val="150000"/>
              </a:lnSpc>
            </a:pPr>
            <a:r>
              <a:rPr lang="en-US" altLang="en-US" sz="2800"/>
              <a:t>Council of Chalcedon  </a:t>
            </a:r>
            <a:r>
              <a:rPr lang="en-US" altLang="en-US" sz="2800">
                <a:solidFill>
                  <a:srgbClr val="FF0000"/>
                </a:solidFill>
              </a:rPr>
              <a:t>451 A.D.</a:t>
            </a:r>
          </a:p>
          <a:p>
            <a:pPr algn="ctr">
              <a:lnSpc>
                <a:spcPct val="150000"/>
              </a:lnSpc>
            </a:pPr>
            <a:r>
              <a:rPr lang="en-US" altLang="en-US" sz="2800"/>
              <a:t>Second Council of Constantinople  </a:t>
            </a:r>
            <a:r>
              <a:rPr lang="en-US" altLang="en-US" sz="2800">
                <a:solidFill>
                  <a:srgbClr val="FF0000"/>
                </a:solidFill>
              </a:rPr>
              <a:t>553 A.D.</a:t>
            </a:r>
          </a:p>
          <a:p>
            <a:pPr algn="ctr">
              <a:lnSpc>
                <a:spcPct val="150000"/>
              </a:lnSpc>
            </a:pPr>
            <a:r>
              <a:rPr lang="en-US" altLang="en-US" sz="2800"/>
              <a:t>Third Council of Constantinople  </a:t>
            </a:r>
            <a:r>
              <a:rPr lang="en-US" altLang="en-US" sz="2800">
                <a:solidFill>
                  <a:srgbClr val="FF0000"/>
                </a:solidFill>
              </a:rPr>
              <a:t>680 A.D.</a:t>
            </a:r>
          </a:p>
          <a:p>
            <a:pPr algn="ctr">
              <a:lnSpc>
                <a:spcPct val="150000"/>
              </a:lnSpc>
            </a:pPr>
            <a:r>
              <a:rPr lang="en-US" altLang="en-US" sz="2800"/>
              <a:t>Second Council of Nicea  </a:t>
            </a:r>
            <a:r>
              <a:rPr lang="en-US" altLang="en-US" sz="2800">
                <a:solidFill>
                  <a:srgbClr val="FF0000"/>
                </a:solidFill>
              </a:rPr>
              <a:t>787 A.D.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2819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Church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History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114800" y="457200"/>
            <a:ext cx="4724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The Apostasy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458200" cy="5794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Doctrines Enacted at Church Councils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2271713"/>
            <a:ext cx="4495800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Clergy/Laity System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Sprinkling for Immersion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Infant Baptism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Celibacy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Instrumental Music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Transubstantiation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Indulgences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Worship of Mary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 Veneration of Relics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00600" y="2271713"/>
            <a:ext cx="4267200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Purgatory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Confessionals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Images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Penance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Extreme Unction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Confirmation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Nuns, Primacy of Peter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Forbidding to Eat Meats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Religious 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3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3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Schoolbook" panose="020406040505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Schoolbook" panose="020406040505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309</Words>
  <Application>Microsoft Office PowerPoint</Application>
  <PresentationFormat>On-screen Show (4:3)</PresentationFormat>
  <Paragraphs>93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Schoolbook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Walton Chapel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Walton Chapel Church of Christ</dc:creator>
  <cp:lastModifiedBy>Barry Johnson</cp:lastModifiedBy>
  <cp:revision>14</cp:revision>
  <dcterms:created xsi:type="dcterms:W3CDTF">2006-10-21T16:55:31Z</dcterms:created>
  <dcterms:modified xsi:type="dcterms:W3CDTF">2015-08-25T21:56:04Z</dcterms:modified>
</cp:coreProperties>
</file>