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91" r:id="rId4"/>
    <p:sldId id="288" r:id="rId5"/>
    <p:sldId id="292" r:id="rId6"/>
    <p:sldId id="289" r:id="rId7"/>
    <p:sldId id="260" r:id="rId8"/>
    <p:sldId id="264" r:id="rId9"/>
    <p:sldId id="290" r:id="rId10"/>
    <p:sldId id="258" r:id="rId11"/>
    <p:sldId id="278" r:id="rId12"/>
    <p:sldId id="279" r:id="rId13"/>
    <p:sldId id="280" r:id="rId14"/>
    <p:sldId id="281" r:id="rId15"/>
    <p:sldId id="265" r:id="rId16"/>
    <p:sldId id="277" r:id="rId17"/>
    <p:sldId id="282" r:id="rId18"/>
    <p:sldId id="283" r:id="rId19"/>
    <p:sldId id="284" r:id="rId20"/>
    <p:sldId id="266" r:id="rId21"/>
    <p:sldId id="276" r:id="rId22"/>
    <p:sldId id="285" r:id="rId23"/>
    <p:sldId id="268" r:id="rId24"/>
    <p:sldId id="274" r:id="rId25"/>
    <p:sldId id="293" r:id="rId26"/>
    <p:sldId id="294" r:id="rId27"/>
    <p:sldId id="286" r:id="rId28"/>
    <p:sldId id="295" r:id="rId29"/>
    <p:sldId id="287" r:id="rId30"/>
    <p:sldId id="270" r:id="rId31"/>
    <p:sldId id="272"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3114"/>
    <a:srgbClr val="4B42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14" autoAdjust="0"/>
    <p:restoredTop sz="67143"/>
  </p:normalViewPr>
  <p:slideViewPr>
    <p:cSldViewPr snapToGrid="0" snapToObjects="1">
      <p:cViewPr varScale="1">
        <p:scale>
          <a:sx n="82" d="100"/>
          <a:sy n="82" d="100"/>
        </p:scale>
        <p:origin x="2112" y="17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9422CF-95EB-5442-97C2-10F1573A4E10}" type="datetimeFigureOut">
              <a:rPr lang="en-US" smtClean="0"/>
              <a:t>2/28/16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50DED9-AB58-D846-9CAB-934AE825FB60}" type="slidenum">
              <a:rPr lang="en-US" smtClean="0"/>
              <a:t>‹#›</a:t>
            </a:fld>
            <a:endParaRPr lang="en-US"/>
          </a:p>
        </p:txBody>
      </p:sp>
    </p:spTree>
    <p:extLst>
      <p:ext uri="{BB962C8B-B14F-4D97-AF65-F5344CB8AC3E}">
        <p14:creationId xmlns:p14="http://schemas.microsoft.com/office/powerpoint/2010/main" val="791076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Matthew 9:9 (NIV) </a:t>
            </a:r>
          </a:p>
          <a:p>
            <a:r>
              <a:rPr lang="en-US" sz="1200" b="1" kern="1200" dirty="0" smtClean="0">
                <a:solidFill>
                  <a:schemeClr val="tx1"/>
                </a:solidFill>
                <a:effectLst/>
                <a:latin typeface="+mn-lt"/>
                <a:ea typeface="+mn-ea"/>
                <a:cs typeface="+mn-cs"/>
              </a:rPr>
              <a:t>The Calling of Matthew </a:t>
            </a:r>
          </a:p>
          <a:p>
            <a:r>
              <a:rPr lang="en-US" sz="1200" dirty="0" smtClean="0">
                <a:effectLst/>
              </a:rPr>
              <a:t>9:9–13pp—Mk 2:14–17; Lk 5:27–32 </a:t>
            </a:r>
          </a:p>
          <a:p>
            <a:r>
              <a:rPr lang="en-US" sz="1200" baseline="30000" dirty="0" smtClean="0">
                <a:effectLst/>
              </a:rPr>
              <a:t>9 </a:t>
            </a:r>
            <a:r>
              <a:rPr lang="en-US" sz="1200" dirty="0" smtClean="0">
                <a:effectLst/>
              </a:rPr>
              <a:t>As Jesus went on from there, he saw a man named Matthew sitting at the tax collector’s booth. </a:t>
            </a:r>
            <a:r>
              <a:rPr lang="en-US" sz="1200" kern="1200" dirty="0" smtClean="0">
                <a:solidFill>
                  <a:schemeClr val="tx1"/>
                </a:solidFill>
                <a:effectLst/>
                <a:latin typeface="+mn-lt"/>
                <a:ea typeface="+mn-ea"/>
                <a:cs typeface="+mn-cs"/>
              </a:rPr>
              <a:t>“Follow me,”</a:t>
            </a:r>
            <a:r>
              <a:rPr lang="en-US" sz="1200" dirty="0" smtClean="0">
                <a:effectLst/>
              </a:rPr>
              <a:t> he told him, and Matthew got up and followed him. </a:t>
            </a:r>
          </a:p>
          <a:p>
            <a:endParaRPr lang="en-US" dirty="0" smtClean="0"/>
          </a:p>
          <a:p>
            <a:r>
              <a:rPr lang="en-US" dirty="0" smtClean="0"/>
              <a:t>Mark 2:14 (NIV) </a:t>
            </a:r>
          </a:p>
          <a:p>
            <a:r>
              <a:rPr lang="en-US" sz="1200" baseline="30000" dirty="0" smtClean="0">
                <a:effectLst/>
              </a:rPr>
              <a:t>14 </a:t>
            </a:r>
            <a:r>
              <a:rPr lang="en-US" sz="1200" dirty="0" smtClean="0">
                <a:effectLst/>
              </a:rPr>
              <a:t>As he walked along, he saw Levi son of </a:t>
            </a:r>
            <a:r>
              <a:rPr lang="en-US" sz="1200" dirty="0" err="1" smtClean="0">
                <a:effectLst/>
              </a:rPr>
              <a:t>Alphaeus</a:t>
            </a:r>
            <a:r>
              <a:rPr lang="en-US" sz="1200" dirty="0" smtClean="0">
                <a:effectLst/>
              </a:rPr>
              <a:t> sitting at the tax collector’s booth. </a:t>
            </a:r>
            <a:r>
              <a:rPr lang="en-US" sz="1200" kern="1200" dirty="0" smtClean="0">
                <a:solidFill>
                  <a:schemeClr val="tx1"/>
                </a:solidFill>
                <a:effectLst/>
                <a:latin typeface="+mn-lt"/>
                <a:ea typeface="+mn-ea"/>
                <a:cs typeface="+mn-cs"/>
              </a:rPr>
              <a:t>“Follow me,”</a:t>
            </a:r>
            <a:r>
              <a:rPr lang="en-US" sz="1200" dirty="0" smtClean="0">
                <a:effectLst/>
              </a:rPr>
              <a:t> Jesus told him, and Levi got up and followed him. </a:t>
            </a:r>
          </a:p>
          <a:p>
            <a:endParaRPr lang="en-US" dirty="0"/>
          </a:p>
        </p:txBody>
      </p:sp>
      <p:sp>
        <p:nvSpPr>
          <p:cNvPr id="4" name="Slide Number Placeholder 3"/>
          <p:cNvSpPr>
            <a:spLocks noGrp="1"/>
          </p:cNvSpPr>
          <p:nvPr>
            <p:ph type="sldNum" sz="quarter" idx="10"/>
          </p:nvPr>
        </p:nvSpPr>
        <p:spPr/>
        <p:txBody>
          <a:bodyPr/>
          <a:lstStyle/>
          <a:p>
            <a:fld id="{E850DED9-AB58-D846-9CAB-934AE825FB60}" type="slidenum">
              <a:rPr lang="en-US" smtClean="0"/>
              <a:t>2</a:t>
            </a:fld>
            <a:endParaRPr lang="en-US"/>
          </a:p>
        </p:txBody>
      </p:sp>
    </p:spTree>
    <p:extLst>
      <p:ext uri="{BB962C8B-B14F-4D97-AF65-F5344CB8AC3E}">
        <p14:creationId xmlns:p14="http://schemas.microsoft.com/office/powerpoint/2010/main" val="1498750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John 1:43–45 (NIV) — 43</a:t>
            </a:r>
            <a:r>
              <a:rPr lang="en-US" dirty="0" smtClean="0"/>
              <a:t> The next day Jesus decided to leave for Galilee. Finding Philip, he said to him, “Follow me.” </a:t>
            </a:r>
            <a:r>
              <a:rPr lang="en-US" b="1" dirty="0" smtClean="0"/>
              <a:t>44</a:t>
            </a:r>
            <a:r>
              <a:rPr lang="en-US" dirty="0" smtClean="0"/>
              <a:t> Philip, like Andrew and Peter, was from the town of Bethsaida. </a:t>
            </a:r>
            <a:r>
              <a:rPr lang="en-US" b="1" dirty="0" smtClean="0"/>
              <a:t>45</a:t>
            </a:r>
            <a:r>
              <a:rPr lang="en-US" dirty="0" smtClean="0"/>
              <a:t> Philip found Nathanael and told him, “We have found the one Moses wrote about in the Law, and about whom the prophets also wrote—Jesus of Nazareth, the son of Joseph.”</a:t>
            </a:r>
          </a:p>
          <a:p>
            <a:endParaRPr lang="en-US" dirty="0"/>
          </a:p>
        </p:txBody>
      </p:sp>
      <p:sp>
        <p:nvSpPr>
          <p:cNvPr id="4" name="Slide Number Placeholder 3"/>
          <p:cNvSpPr>
            <a:spLocks noGrp="1"/>
          </p:cNvSpPr>
          <p:nvPr>
            <p:ph type="sldNum" sz="quarter" idx="10"/>
          </p:nvPr>
        </p:nvSpPr>
        <p:spPr/>
        <p:txBody>
          <a:bodyPr/>
          <a:lstStyle/>
          <a:p>
            <a:fld id="{E850DED9-AB58-D846-9CAB-934AE825FB60}" type="slidenum">
              <a:rPr lang="en-US" smtClean="0"/>
              <a:t>19</a:t>
            </a:fld>
            <a:endParaRPr lang="en-US"/>
          </a:p>
        </p:txBody>
      </p:sp>
    </p:spTree>
    <p:extLst>
      <p:ext uri="{BB962C8B-B14F-4D97-AF65-F5344CB8AC3E}">
        <p14:creationId xmlns:p14="http://schemas.microsoft.com/office/powerpoint/2010/main" val="1451452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Luke 9:59–60 (NIV) — 59</a:t>
            </a:r>
            <a:r>
              <a:rPr lang="en-US" dirty="0" smtClean="0"/>
              <a:t> He said to another man, “Follow me.” But he replied, “Lord, first let me go and bury my father.” </a:t>
            </a:r>
            <a:r>
              <a:rPr lang="en-US" b="1" dirty="0" smtClean="0"/>
              <a:t>60</a:t>
            </a:r>
            <a:r>
              <a:rPr lang="en-US" dirty="0" smtClean="0"/>
              <a:t> Jesus said to him, “Let the dead bury their own dead, but you go and proclaim the kingdom of God.”</a:t>
            </a:r>
          </a:p>
          <a:p>
            <a:endParaRPr lang="en-US" dirty="0"/>
          </a:p>
        </p:txBody>
      </p:sp>
      <p:sp>
        <p:nvSpPr>
          <p:cNvPr id="4" name="Slide Number Placeholder 3"/>
          <p:cNvSpPr>
            <a:spLocks noGrp="1"/>
          </p:cNvSpPr>
          <p:nvPr>
            <p:ph type="sldNum" sz="quarter" idx="10"/>
          </p:nvPr>
        </p:nvSpPr>
        <p:spPr/>
        <p:txBody>
          <a:bodyPr/>
          <a:lstStyle/>
          <a:p>
            <a:fld id="{E850DED9-AB58-D846-9CAB-934AE825FB60}" type="slidenum">
              <a:rPr lang="en-US" smtClean="0"/>
              <a:t>22</a:t>
            </a:fld>
            <a:endParaRPr lang="en-US"/>
          </a:p>
        </p:txBody>
      </p:sp>
    </p:spTree>
    <p:extLst>
      <p:ext uri="{BB962C8B-B14F-4D97-AF65-F5344CB8AC3E}">
        <p14:creationId xmlns:p14="http://schemas.microsoft.com/office/powerpoint/2010/main" val="190246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Matthew 16:24–26 (NIV) — 24</a:t>
            </a:r>
            <a:r>
              <a:rPr lang="en-US" dirty="0" smtClean="0"/>
              <a:t> Then Jesus said to his disciples, “Whoever wants to be my disciple must deny themselves and take up their cross and follow me. </a:t>
            </a:r>
            <a:r>
              <a:rPr lang="en-US" b="1" dirty="0" smtClean="0"/>
              <a:t>25</a:t>
            </a:r>
            <a:r>
              <a:rPr lang="en-US" dirty="0" smtClean="0"/>
              <a:t> For whoever wants to save their life will lose it, but whoever loses their life for me will find it. </a:t>
            </a:r>
            <a:r>
              <a:rPr lang="en-US" b="1" dirty="0" smtClean="0"/>
              <a:t>26</a:t>
            </a:r>
            <a:r>
              <a:rPr lang="en-US" dirty="0" smtClean="0"/>
              <a:t> What good will it be for someone to gain the whole world, yet forfeit their soul? Or what can anyone give in exchange for their soul?</a:t>
            </a:r>
          </a:p>
          <a:p>
            <a:endParaRPr lang="en-US" dirty="0" smtClean="0"/>
          </a:p>
          <a:p>
            <a:r>
              <a:rPr lang="en-US" sz="1200" u="none" kern="1200" baseline="0" dirty="0" smtClean="0">
                <a:solidFill>
                  <a:schemeClr val="tx1"/>
                </a:solidFill>
                <a:latin typeface="+mn-lt"/>
                <a:ea typeface="+mn-ea"/>
                <a:cs typeface="+mn-cs"/>
              </a:rPr>
              <a:t>See </a:t>
            </a:r>
            <a:r>
              <a:rPr lang="en-US" sz="1200" u="none" kern="1200" baseline="0" dirty="0" smtClean="0">
                <a:solidFill>
                  <a:schemeClr val="tx1"/>
                </a:solidFill>
                <a:latin typeface="+mn-lt"/>
                <a:ea typeface="+mn-ea"/>
                <a:cs typeface="+mn-cs"/>
              </a:rPr>
              <a:t>also Mt 10:37–39 ; Lk 14:25–33 ; </a:t>
            </a:r>
            <a:r>
              <a:rPr lang="en-US" sz="1200" u="none" kern="1200" baseline="0" dirty="0" err="1" smtClean="0">
                <a:solidFill>
                  <a:schemeClr val="tx1"/>
                </a:solidFill>
                <a:latin typeface="+mn-lt"/>
                <a:ea typeface="+mn-ea"/>
                <a:cs typeface="+mn-cs"/>
              </a:rPr>
              <a:t>Jn</a:t>
            </a:r>
            <a:r>
              <a:rPr lang="en-US" sz="1200" u="none" kern="1200" baseline="0" dirty="0" smtClean="0">
                <a:solidFill>
                  <a:schemeClr val="tx1"/>
                </a:solidFill>
                <a:latin typeface="+mn-lt"/>
                <a:ea typeface="+mn-ea"/>
                <a:cs typeface="+mn-cs"/>
              </a:rPr>
              <a:t> 12:23–25</a:t>
            </a:r>
          </a:p>
          <a:p>
            <a:r>
              <a:rPr lang="en-US" sz="1200" b="1" u="none" kern="1200" baseline="0" dirty="0" smtClean="0">
                <a:solidFill>
                  <a:schemeClr val="tx1"/>
                </a:solidFill>
                <a:latin typeface="+mn-lt"/>
                <a:ea typeface="+mn-ea"/>
                <a:cs typeface="+mn-cs"/>
              </a:rPr>
              <a:t>Matthew 10:37–39 (NIV) — 37</a:t>
            </a:r>
            <a:r>
              <a:rPr lang="en-US" sz="1200" b="0" u="none" kern="1200" baseline="0" dirty="0" smtClean="0">
                <a:solidFill>
                  <a:schemeClr val="tx1"/>
                </a:solidFill>
                <a:latin typeface="+mn-lt"/>
                <a:ea typeface="+mn-ea"/>
                <a:cs typeface="+mn-cs"/>
              </a:rPr>
              <a:t> “Anyone who loves their father or mother more than me is not worthy of me; anyone who loves their son or daughter more than me is not worthy of me. </a:t>
            </a:r>
            <a:r>
              <a:rPr lang="en-US" sz="1200" b="1" u="none" kern="1200" baseline="0" dirty="0" smtClean="0">
                <a:solidFill>
                  <a:schemeClr val="tx1"/>
                </a:solidFill>
                <a:latin typeface="+mn-lt"/>
                <a:ea typeface="+mn-ea"/>
                <a:cs typeface="+mn-cs"/>
              </a:rPr>
              <a:t>38</a:t>
            </a:r>
            <a:r>
              <a:rPr lang="en-US" sz="1200" b="0" u="none" kern="1200" baseline="0" dirty="0" smtClean="0">
                <a:solidFill>
                  <a:schemeClr val="tx1"/>
                </a:solidFill>
                <a:latin typeface="+mn-lt"/>
                <a:ea typeface="+mn-ea"/>
                <a:cs typeface="+mn-cs"/>
              </a:rPr>
              <a:t> Whoever does not take up their cross and follow me is not worthy of me. </a:t>
            </a:r>
            <a:r>
              <a:rPr lang="en-US" sz="1200" b="1" u="none" kern="1200" baseline="0" dirty="0" smtClean="0">
                <a:solidFill>
                  <a:schemeClr val="tx1"/>
                </a:solidFill>
                <a:latin typeface="+mn-lt"/>
                <a:ea typeface="+mn-ea"/>
                <a:cs typeface="+mn-cs"/>
              </a:rPr>
              <a:t>39</a:t>
            </a:r>
            <a:r>
              <a:rPr lang="en-US" sz="1200" b="0" u="none" kern="1200" baseline="0" dirty="0" smtClean="0">
                <a:solidFill>
                  <a:schemeClr val="tx1"/>
                </a:solidFill>
                <a:latin typeface="+mn-lt"/>
                <a:ea typeface="+mn-ea"/>
                <a:cs typeface="+mn-cs"/>
              </a:rPr>
              <a:t> Whoever finds their life will lose it, and whoever loses their life for my sake will find it.</a:t>
            </a:r>
          </a:p>
          <a:p>
            <a:r>
              <a:rPr lang="en-US" sz="1200" b="1" u="none" kern="1200" baseline="0" dirty="0" smtClean="0">
                <a:solidFill>
                  <a:schemeClr val="tx1"/>
                </a:solidFill>
                <a:latin typeface="+mn-lt"/>
                <a:ea typeface="+mn-ea"/>
                <a:cs typeface="+mn-cs"/>
              </a:rPr>
              <a:t>Luke 14:25–33 (NIV) — 25</a:t>
            </a:r>
            <a:r>
              <a:rPr lang="en-US" sz="1200" b="0" u="none" kern="1200" baseline="0" dirty="0" smtClean="0">
                <a:solidFill>
                  <a:schemeClr val="tx1"/>
                </a:solidFill>
                <a:latin typeface="+mn-lt"/>
                <a:ea typeface="+mn-ea"/>
                <a:cs typeface="+mn-cs"/>
              </a:rPr>
              <a:t> Large crowds were traveling with Jesus, and turning to them he said: </a:t>
            </a:r>
            <a:r>
              <a:rPr lang="en-US" sz="1200" b="1" u="none" kern="1200" baseline="0" dirty="0" smtClean="0">
                <a:solidFill>
                  <a:schemeClr val="tx1"/>
                </a:solidFill>
                <a:latin typeface="+mn-lt"/>
                <a:ea typeface="+mn-ea"/>
                <a:cs typeface="+mn-cs"/>
              </a:rPr>
              <a:t>26</a:t>
            </a:r>
            <a:r>
              <a:rPr lang="en-US" sz="1200" b="0" u="none" kern="1200" baseline="0" dirty="0" smtClean="0">
                <a:solidFill>
                  <a:schemeClr val="tx1"/>
                </a:solidFill>
                <a:latin typeface="+mn-lt"/>
                <a:ea typeface="+mn-ea"/>
                <a:cs typeface="+mn-cs"/>
              </a:rPr>
              <a:t> “If anyone comes to me and does not hate father and mother, wife and children, brothers and sisters—yes, even their own life—such a person cannot be my disciple. </a:t>
            </a:r>
            <a:r>
              <a:rPr lang="en-US" sz="1200" b="1" u="none" kern="1200" baseline="0" dirty="0" smtClean="0">
                <a:solidFill>
                  <a:schemeClr val="tx1"/>
                </a:solidFill>
                <a:latin typeface="+mn-lt"/>
                <a:ea typeface="+mn-ea"/>
                <a:cs typeface="+mn-cs"/>
              </a:rPr>
              <a:t>27</a:t>
            </a:r>
            <a:r>
              <a:rPr lang="en-US" sz="1200" b="0" u="none" kern="1200" baseline="0" dirty="0" smtClean="0">
                <a:solidFill>
                  <a:schemeClr val="tx1"/>
                </a:solidFill>
                <a:latin typeface="+mn-lt"/>
                <a:ea typeface="+mn-ea"/>
                <a:cs typeface="+mn-cs"/>
              </a:rPr>
              <a:t> And whoever does not carry their cross and follow me cannot be my disciple. </a:t>
            </a:r>
            <a:r>
              <a:rPr lang="en-US" sz="1200" b="1" u="none" kern="1200" baseline="0" dirty="0" smtClean="0">
                <a:solidFill>
                  <a:schemeClr val="tx1"/>
                </a:solidFill>
                <a:latin typeface="+mn-lt"/>
                <a:ea typeface="+mn-ea"/>
                <a:cs typeface="+mn-cs"/>
              </a:rPr>
              <a:t>28</a:t>
            </a:r>
            <a:r>
              <a:rPr lang="en-US" sz="1200" b="0" u="none" kern="1200" baseline="0" dirty="0" smtClean="0">
                <a:solidFill>
                  <a:schemeClr val="tx1"/>
                </a:solidFill>
                <a:latin typeface="+mn-lt"/>
                <a:ea typeface="+mn-ea"/>
                <a:cs typeface="+mn-cs"/>
              </a:rPr>
              <a:t> “Suppose one of you wants to build a tower. Won’t you first sit down and estimate the cost to see if you have enough money to complete it? </a:t>
            </a:r>
            <a:r>
              <a:rPr lang="en-US" sz="1200" b="1" u="none" kern="1200" baseline="0" dirty="0" smtClean="0">
                <a:solidFill>
                  <a:schemeClr val="tx1"/>
                </a:solidFill>
                <a:latin typeface="+mn-lt"/>
                <a:ea typeface="+mn-ea"/>
                <a:cs typeface="+mn-cs"/>
              </a:rPr>
              <a:t>29</a:t>
            </a:r>
            <a:r>
              <a:rPr lang="en-US" sz="1200" b="0" u="none" kern="1200" baseline="0" dirty="0" smtClean="0">
                <a:solidFill>
                  <a:schemeClr val="tx1"/>
                </a:solidFill>
                <a:latin typeface="+mn-lt"/>
                <a:ea typeface="+mn-ea"/>
                <a:cs typeface="+mn-cs"/>
              </a:rPr>
              <a:t> For if you lay the foundation and are not able to finish it, everyone who sees it will ridicule you, </a:t>
            </a:r>
            <a:r>
              <a:rPr lang="en-US" sz="1200" b="1" u="none" kern="1200" baseline="0" dirty="0" smtClean="0">
                <a:solidFill>
                  <a:schemeClr val="tx1"/>
                </a:solidFill>
                <a:latin typeface="+mn-lt"/>
                <a:ea typeface="+mn-ea"/>
                <a:cs typeface="+mn-cs"/>
              </a:rPr>
              <a:t>30</a:t>
            </a:r>
            <a:r>
              <a:rPr lang="en-US" sz="1200" b="0" u="none" kern="1200" baseline="0" dirty="0" smtClean="0">
                <a:solidFill>
                  <a:schemeClr val="tx1"/>
                </a:solidFill>
                <a:latin typeface="+mn-lt"/>
                <a:ea typeface="+mn-ea"/>
                <a:cs typeface="+mn-cs"/>
              </a:rPr>
              <a:t> saying, ‘This person began to build and wasn’t able to finish.’ </a:t>
            </a:r>
            <a:r>
              <a:rPr lang="en-US" sz="1200" b="1" u="none" kern="1200" baseline="0" dirty="0" smtClean="0">
                <a:solidFill>
                  <a:schemeClr val="tx1"/>
                </a:solidFill>
                <a:latin typeface="+mn-lt"/>
                <a:ea typeface="+mn-ea"/>
                <a:cs typeface="+mn-cs"/>
              </a:rPr>
              <a:t>31</a:t>
            </a:r>
            <a:r>
              <a:rPr lang="en-US" sz="1200" b="0" u="none" kern="1200" baseline="0" dirty="0" smtClean="0">
                <a:solidFill>
                  <a:schemeClr val="tx1"/>
                </a:solidFill>
                <a:latin typeface="+mn-lt"/>
                <a:ea typeface="+mn-ea"/>
                <a:cs typeface="+mn-cs"/>
              </a:rPr>
              <a:t> “Or suppose a king is about to go to war against another king. Won’t he first sit down and consider whether he is able with ten thousand men to oppose the one coming against him with twenty thousand? </a:t>
            </a:r>
            <a:r>
              <a:rPr lang="en-US" sz="1200" b="1" u="none" kern="1200" baseline="0" dirty="0" smtClean="0">
                <a:solidFill>
                  <a:schemeClr val="tx1"/>
                </a:solidFill>
                <a:latin typeface="+mn-lt"/>
                <a:ea typeface="+mn-ea"/>
                <a:cs typeface="+mn-cs"/>
              </a:rPr>
              <a:t>32</a:t>
            </a:r>
            <a:r>
              <a:rPr lang="en-US" sz="1200" b="0" u="none" kern="1200" baseline="0" dirty="0" smtClean="0">
                <a:solidFill>
                  <a:schemeClr val="tx1"/>
                </a:solidFill>
                <a:latin typeface="+mn-lt"/>
                <a:ea typeface="+mn-ea"/>
                <a:cs typeface="+mn-cs"/>
              </a:rPr>
              <a:t> If he is not able, he will send a delegation while the other is still a long way off and will ask for terms of peace. </a:t>
            </a:r>
            <a:r>
              <a:rPr lang="en-US" sz="1200" b="1" u="none" kern="1200" baseline="0" dirty="0" smtClean="0">
                <a:solidFill>
                  <a:schemeClr val="tx1"/>
                </a:solidFill>
                <a:latin typeface="+mn-lt"/>
                <a:ea typeface="+mn-ea"/>
                <a:cs typeface="+mn-cs"/>
              </a:rPr>
              <a:t>33</a:t>
            </a:r>
            <a:r>
              <a:rPr lang="en-US" sz="1200" b="0" u="none" kern="1200" baseline="0" dirty="0" smtClean="0">
                <a:solidFill>
                  <a:schemeClr val="tx1"/>
                </a:solidFill>
                <a:latin typeface="+mn-lt"/>
                <a:ea typeface="+mn-ea"/>
                <a:cs typeface="+mn-cs"/>
              </a:rPr>
              <a:t> In the same way, those of you who do not give up everything you have cannot be my disciples.</a:t>
            </a:r>
          </a:p>
          <a:p>
            <a:r>
              <a:rPr lang="en-US" sz="1200" b="1" u="none" kern="1200" baseline="0" dirty="0" smtClean="0">
                <a:solidFill>
                  <a:schemeClr val="tx1"/>
                </a:solidFill>
                <a:latin typeface="+mn-lt"/>
                <a:ea typeface="+mn-ea"/>
                <a:cs typeface="+mn-cs"/>
              </a:rPr>
              <a:t>John 12:23–25 (NIV) — 23</a:t>
            </a:r>
            <a:r>
              <a:rPr lang="en-US" sz="1200" b="0" u="none" kern="1200" baseline="0" dirty="0" smtClean="0">
                <a:solidFill>
                  <a:schemeClr val="tx1"/>
                </a:solidFill>
                <a:latin typeface="+mn-lt"/>
                <a:ea typeface="+mn-ea"/>
                <a:cs typeface="+mn-cs"/>
              </a:rPr>
              <a:t> Jesus replied, “The hour has come for the Son of Man to be glorified. </a:t>
            </a:r>
            <a:r>
              <a:rPr lang="en-US" sz="1200" b="1" u="none" kern="1200" baseline="0" dirty="0" smtClean="0">
                <a:solidFill>
                  <a:schemeClr val="tx1"/>
                </a:solidFill>
                <a:latin typeface="+mn-lt"/>
                <a:ea typeface="+mn-ea"/>
                <a:cs typeface="+mn-cs"/>
              </a:rPr>
              <a:t>24</a:t>
            </a:r>
            <a:r>
              <a:rPr lang="en-US" sz="1200" b="0" u="none" kern="1200" baseline="0" dirty="0" smtClean="0">
                <a:solidFill>
                  <a:schemeClr val="tx1"/>
                </a:solidFill>
                <a:latin typeface="+mn-lt"/>
                <a:ea typeface="+mn-ea"/>
                <a:cs typeface="+mn-cs"/>
              </a:rPr>
              <a:t> Very truly I tell you, unless a kernel of wheat falls to the ground and dies, it remains only a single seed. But if it dies, it produces many seeds. </a:t>
            </a:r>
            <a:r>
              <a:rPr lang="en-US" sz="1200" b="1" u="none" kern="1200" baseline="0" dirty="0" smtClean="0">
                <a:solidFill>
                  <a:schemeClr val="tx1"/>
                </a:solidFill>
                <a:latin typeface="+mn-lt"/>
                <a:ea typeface="+mn-ea"/>
                <a:cs typeface="+mn-cs"/>
              </a:rPr>
              <a:t>25</a:t>
            </a:r>
            <a:r>
              <a:rPr lang="en-US" sz="1200" b="0" u="none" kern="1200" baseline="0" dirty="0" smtClean="0">
                <a:solidFill>
                  <a:schemeClr val="tx1"/>
                </a:solidFill>
                <a:latin typeface="+mn-lt"/>
                <a:ea typeface="+mn-ea"/>
                <a:cs typeface="+mn-cs"/>
              </a:rPr>
              <a:t> Anyone who loves their life will lose it, while anyone who hates their life in this world will keep it for eternal life.</a:t>
            </a:r>
            <a:endParaRPr lang="en-US" dirty="0"/>
          </a:p>
        </p:txBody>
      </p:sp>
      <p:sp>
        <p:nvSpPr>
          <p:cNvPr id="4" name="Slide Number Placeholder 3"/>
          <p:cNvSpPr>
            <a:spLocks noGrp="1"/>
          </p:cNvSpPr>
          <p:nvPr>
            <p:ph type="sldNum" sz="quarter" idx="10"/>
          </p:nvPr>
        </p:nvSpPr>
        <p:spPr/>
        <p:txBody>
          <a:bodyPr/>
          <a:lstStyle/>
          <a:p>
            <a:fld id="{E850DED9-AB58-D846-9CAB-934AE825FB60}" type="slidenum">
              <a:rPr lang="en-US" smtClean="0"/>
              <a:t>24</a:t>
            </a:fld>
            <a:endParaRPr lang="en-US"/>
          </a:p>
        </p:txBody>
      </p:sp>
    </p:spTree>
    <p:extLst>
      <p:ext uri="{BB962C8B-B14F-4D97-AF65-F5344CB8AC3E}">
        <p14:creationId xmlns:p14="http://schemas.microsoft.com/office/powerpoint/2010/main" val="1608091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See also Lk 9:61–62</a:t>
            </a:r>
          </a:p>
          <a:p>
            <a:r>
              <a:rPr lang="en-US" sz="1200" b="1" u="none" kern="1200" baseline="0" dirty="0" smtClean="0">
                <a:solidFill>
                  <a:schemeClr val="tx1"/>
                </a:solidFill>
                <a:latin typeface="+mn-lt"/>
                <a:ea typeface="+mn-ea"/>
                <a:cs typeface="+mn-cs"/>
              </a:rPr>
              <a:t>Luke 9:61–62 (NIV) — 61</a:t>
            </a:r>
            <a:r>
              <a:rPr lang="en-US" sz="1200" b="0" u="none" kern="1200" baseline="0" dirty="0" smtClean="0">
                <a:solidFill>
                  <a:schemeClr val="tx1"/>
                </a:solidFill>
                <a:latin typeface="+mn-lt"/>
                <a:ea typeface="+mn-ea"/>
                <a:cs typeface="+mn-cs"/>
              </a:rPr>
              <a:t> Still another said, “I will follow you, Lord; but first let me go back and say goodbye to my family.” </a:t>
            </a:r>
            <a:r>
              <a:rPr lang="en-US" sz="1200" b="1" u="none" kern="1200" baseline="0" dirty="0" smtClean="0">
                <a:solidFill>
                  <a:schemeClr val="tx1"/>
                </a:solidFill>
                <a:latin typeface="+mn-lt"/>
                <a:ea typeface="+mn-ea"/>
                <a:cs typeface="+mn-cs"/>
              </a:rPr>
              <a:t>62</a:t>
            </a:r>
            <a:r>
              <a:rPr lang="en-US" sz="1200" b="0" u="none" kern="1200" baseline="0" dirty="0" smtClean="0">
                <a:solidFill>
                  <a:schemeClr val="tx1"/>
                </a:solidFill>
                <a:latin typeface="+mn-lt"/>
                <a:ea typeface="+mn-ea"/>
                <a:cs typeface="+mn-cs"/>
              </a:rPr>
              <a:t> Jesus replied, “No one who puts a hand to the plow and looks back is fit for service in the kingdom of God.”</a:t>
            </a:r>
            <a:endParaRPr lang="en-US" dirty="0"/>
          </a:p>
        </p:txBody>
      </p:sp>
      <p:sp>
        <p:nvSpPr>
          <p:cNvPr id="4" name="Slide Number Placeholder 3"/>
          <p:cNvSpPr>
            <a:spLocks noGrp="1"/>
          </p:cNvSpPr>
          <p:nvPr>
            <p:ph type="sldNum" sz="quarter" idx="10"/>
          </p:nvPr>
        </p:nvSpPr>
        <p:spPr/>
        <p:txBody>
          <a:bodyPr/>
          <a:lstStyle/>
          <a:p>
            <a:fld id="{E850DED9-AB58-D846-9CAB-934AE825FB60}" type="slidenum">
              <a:rPr lang="en-US" smtClean="0"/>
              <a:t>27</a:t>
            </a:fld>
            <a:endParaRPr lang="en-US"/>
          </a:p>
        </p:txBody>
      </p:sp>
    </p:spTree>
    <p:extLst>
      <p:ext uri="{BB962C8B-B14F-4D97-AF65-F5344CB8AC3E}">
        <p14:creationId xmlns:p14="http://schemas.microsoft.com/office/powerpoint/2010/main" val="1105840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See also </a:t>
            </a:r>
            <a:r>
              <a:rPr lang="en-US" sz="1200" u="none" kern="1200" baseline="0" dirty="0" err="1" smtClean="0">
                <a:solidFill>
                  <a:schemeClr val="tx1"/>
                </a:solidFill>
                <a:latin typeface="+mn-lt"/>
                <a:ea typeface="+mn-ea"/>
                <a:cs typeface="+mn-cs"/>
              </a:rPr>
              <a:t>Jn</a:t>
            </a:r>
            <a:r>
              <a:rPr lang="en-US" sz="1200" u="none" kern="1200" baseline="0" dirty="0" smtClean="0">
                <a:solidFill>
                  <a:schemeClr val="tx1"/>
                </a:solidFill>
                <a:latin typeface="+mn-lt"/>
                <a:ea typeface="+mn-ea"/>
                <a:cs typeface="+mn-cs"/>
              </a:rPr>
              <a:t> 8:12 ; </a:t>
            </a:r>
            <a:r>
              <a:rPr lang="en-US" sz="1200" u="none" kern="1200" baseline="0" dirty="0" err="1" smtClean="0">
                <a:solidFill>
                  <a:schemeClr val="tx1"/>
                </a:solidFill>
                <a:latin typeface="+mn-lt"/>
                <a:ea typeface="+mn-ea"/>
                <a:cs typeface="+mn-cs"/>
              </a:rPr>
              <a:t>Jn</a:t>
            </a:r>
            <a:r>
              <a:rPr lang="en-US" sz="1200" u="none" kern="1200" baseline="0" dirty="0" smtClean="0">
                <a:solidFill>
                  <a:schemeClr val="tx1"/>
                </a:solidFill>
                <a:latin typeface="+mn-lt"/>
                <a:ea typeface="+mn-ea"/>
                <a:cs typeface="+mn-cs"/>
              </a:rPr>
              <a:t> 12:26</a:t>
            </a:r>
          </a:p>
          <a:p>
            <a:r>
              <a:rPr lang="en-US" sz="1200" b="1" u="none" kern="1200" baseline="0" dirty="0" smtClean="0">
                <a:solidFill>
                  <a:schemeClr val="tx1"/>
                </a:solidFill>
                <a:latin typeface="+mn-lt"/>
                <a:ea typeface="+mn-ea"/>
                <a:cs typeface="+mn-cs"/>
              </a:rPr>
              <a:t>John 8:12 (NIV) — 12</a:t>
            </a:r>
            <a:r>
              <a:rPr lang="en-US" sz="1200" b="0" u="none" kern="1200" baseline="0" dirty="0" smtClean="0">
                <a:solidFill>
                  <a:schemeClr val="tx1"/>
                </a:solidFill>
                <a:latin typeface="+mn-lt"/>
                <a:ea typeface="+mn-ea"/>
                <a:cs typeface="+mn-cs"/>
              </a:rPr>
              <a:t> When Jesus spoke again to the people, he said, “I am the light of the world. Whoever follows me will never walk in darkness, but will have the light of life.”</a:t>
            </a:r>
          </a:p>
          <a:p>
            <a:r>
              <a:rPr lang="en-US" sz="1200" b="1" u="none" kern="1200" baseline="0" dirty="0" smtClean="0">
                <a:solidFill>
                  <a:schemeClr val="tx1"/>
                </a:solidFill>
                <a:latin typeface="+mn-lt"/>
                <a:ea typeface="+mn-ea"/>
                <a:cs typeface="+mn-cs"/>
              </a:rPr>
              <a:t>John 12:26 (NIV) — 26</a:t>
            </a:r>
            <a:r>
              <a:rPr lang="en-US" sz="1200" b="0" u="none" kern="1200" baseline="0" dirty="0" smtClean="0">
                <a:solidFill>
                  <a:schemeClr val="tx1"/>
                </a:solidFill>
                <a:latin typeface="+mn-lt"/>
                <a:ea typeface="+mn-ea"/>
                <a:cs typeface="+mn-cs"/>
              </a:rPr>
              <a:t> Whoever serves me must follow me; and where I am, my servant also will be. My Father will honor the one who serves me.</a:t>
            </a:r>
            <a:endParaRPr lang="en-US" dirty="0"/>
          </a:p>
        </p:txBody>
      </p:sp>
      <p:sp>
        <p:nvSpPr>
          <p:cNvPr id="4" name="Slide Number Placeholder 3"/>
          <p:cNvSpPr>
            <a:spLocks noGrp="1"/>
          </p:cNvSpPr>
          <p:nvPr>
            <p:ph type="sldNum" sz="quarter" idx="10"/>
          </p:nvPr>
        </p:nvSpPr>
        <p:spPr/>
        <p:txBody>
          <a:bodyPr/>
          <a:lstStyle/>
          <a:p>
            <a:fld id="{E850DED9-AB58-D846-9CAB-934AE825FB60}" type="slidenum">
              <a:rPr lang="en-US" smtClean="0"/>
              <a:t>31</a:t>
            </a:fld>
            <a:endParaRPr lang="en-US"/>
          </a:p>
        </p:txBody>
      </p:sp>
    </p:spTree>
    <p:extLst>
      <p:ext uri="{BB962C8B-B14F-4D97-AF65-F5344CB8AC3E}">
        <p14:creationId xmlns:p14="http://schemas.microsoft.com/office/powerpoint/2010/main" val="1341314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Matthew 9:10 (NIV) </a:t>
            </a:r>
          </a:p>
          <a:p>
            <a:r>
              <a:rPr lang="en-US" sz="1200" baseline="30000" dirty="0" smtClean="0">
                <a:effectLst/>
              </a:rPr>
              <a:t>10 </a:t>
            </a:r>
            <a:r>
              <a:rPr lang="en-US" sz="1200" dirty="0" smtClean="0">
                <a:effectLst/>
              </a:rPr>
              <a:t>While Jesus was having dinner at Matthew’s house, many tax collectors and sinners came and ate with him and his disciples. </a:t>
            </a:r>
          </a:p>
          <a:p>
            <a:endParaRPr lang="en-US" dirty="0" smtClean="0"/>
          </a:p>
          <a:p>
            <a:r>
              <a:rPr lang="en-US" dirty="0" smtClean="0"/>
              <a:t>Mark 2:15 (NIV) </a:t>
            </a:r>
          </a:p>
          <a:p>
            <a:r>
              <a:rPr lang="en-US" sz="1200" baseline="30000" dirty="0" smtClean="0">
                <a:effectLst/>
              </a:rPr>
              <a:t>15 </a:t>
            </a:r>
            <a:r>
              <a:rPr lang="en-US" sz="1200" dirty="0" smtClean="0">
                <a:effectLst/>
              </a:rPr>
              <a:t>While Jesus was having dinner at Levi’s house, many tax collectors and sinners were eating with him and his disciples, for there were many who followed him. </a:t>
            </a:r>
          </a:p>
          <a:p>
            <a:endParaRPr lang="en-US" sz="1200" dirty="0">
              <a:effectLst/>
            </a:endParaRPr>
          </a:p>
        </p:txBody>
      </p:sp>
      <p:sp>
        <p:nvSpPr>
          <p:cNvPr id="4" name="Slide Number Placeholder 3"/>
          <p:cNvSpPr>
            <a:spLocks noGrp="1"/>
          </p:cNvSpPr>
          <p:nvPr>
            <p:ph type="sldNum" sz="quarter" idx="10"/>
          </p:nvPr>
        </p:nvSpPr>
        <p:spPr/>
        <p:txBody>
          <a:bodyPr/>
          <a:lstStyle/>
          <a:p>
            <a:fld id="{E850DED9-AB58-D846-9CAB-934AE825FB60}" type="slidenum">
              <a:rPr lang="en-US" smtClean="0"/>
              <a:t>4</a:t>
            </a:fld>
            <a:endParaRPr lang="en-US"/>
          </a:p>
        </p:txBody>
      </p:sp>
    </p:spTree>
    <p:extLst>
      <p:ext uri="{BB962C8B-B14F-4D97-AF65-F5344CB8AC3E}">
        <p14:creationId xmlns:p14="http://schemas.microsoft.com/office/powerpoint/2010/main" val="1668798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Matthew 9:11 (NIV) </a:t>
            </a:r>
          </a:p>
          <a:p>
            <a:r>
              <a:rPr lang="en-US" sz="1200" baseline="30000" dirty="0" smtClean="0">
                <a:effectLst/>
              </a:rPr>
              <a:t>11 </a:t>
            </a:r>
            <a:r>
              <a:rPr lang="en-US" sz="1200" dirty="0" smtClean="0">
                <a:effectLst/>
              </a:rPr>
              <a:t>When the Pharisees saw this, they asked his disciples, “Why does your teacher eat with tax collectors and sinners?” </a:t>
            </a:r>
          </a:p>
          <a:p>
            <a:endParaRPr lang="en-US" dirty="0" smtClean="0"/>
          </a:p>
          <a:p>
            <a:r>
              <a:rPr lang="en-US" dirty="0" smtClean="0"/>
              <a:t>Mark 2:16 (NIV) </a:t>
            </a:r>
          </a:p>
          <a:p>
            <a:r>
              <a:rPr lang="en-US" sz="1200" baseline="30000" dirty="0" smtClean="0">
                <a:effectLst/>
              </a:rPr>
              <a:t>16 </a:t>
            </a:r>
            <a:r>
              <a:rPr lang="en-US" sz="1200" dirty="0" smtClean="0">
                <a:effectLst/>
              </a:rPr>
              <a:t>When the teachers of the law who were Pharisees saw him eating with the sinners and tax collectors, they asked his disciples: “Why does he eat with tax collectors and sinners?” </a:t>
            </a:r>
          </a:p>
          <a:p>
            <a:endParaRPr lang="en-US" dirty="0"/>
          </a:p>
        </p:txBody>
      </p:sp>
      <p:sp>
        <p:nvSpPr>
          <p:cNvPr id="4" name="Slide Number Placeholder 3"/>
          <p:cNvSpPr>
            <a:spLocks noGrp="1"/>
          </p:cNvSpPr>
          <p:nvPr>
            <p:ph type="sldNum" sz="quarter" idx="10"/>
          </p:nvPr>
        </p:nvSpPr>
        <p:spPr/>
        <p:txBody>
          <a:bodyPr/>
          <a:lstStyle/>
          <a:p>
            <a:fld id="{E850DED9-AB58-D846-9CAB-934AE825FB60}" type="slidenum">
              <a:rPr lang="en-US" smtClean="0"/>
              <a:t>5</a:t>
            </a:fld>
            <a:endParaRPr lang="en-US"/>
          </a:p>
        </p:txBody>
      </p:sp>
    </p:spTree>
    <p:extLst>
      <p:ext uri="{BB962C8B-B14F-4D97-AF65-F5344CB8AC3E}">
        <p14:creationId xmlns:p14="http://schemas.microsoft.com/office/powerpoint/2010/main" val="121976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Matthew 9:12–13 (NIV) </a:t>
            </a:r>
          </a:p>
          <a:p>
            <a:r>
              <a:rPr lang="en-US" sz="1200" baseline="30000" dirty="0" smtClean="0">
                <a:effectLst/>
              </a:rPr>
              <a:t>12 </a:t>
            </a:r>
            <a:r>
              <a:rPr lang="en-US" sz="1200" dirty="0" smtClean="0">
                <a:effectLst/>
              </a:rPr>
              <a:t>On hearing this, Jesus said, </a:t>
            </a:r>
            <a:r>
              <a:rPr lang="en-US" sz="1200" kern="1200" dirty="0" smtClean="0">
                <a:solidFill>
                  <a:schemeClr val="tx1"/>
                </a:solidFill>
                <a:effectLst/>
                <a:latin typeface="+mn-lt"/>
                <a:ea typeface="+mn-ea"/>
                <a:cs typeface="+mn-cs"/>
              </a:rPr>
              <a:t>“It is not the healthy who need a doctor, but the sick. </a:t>
            </a:r>
            <a:r>
              <a:rPr lang="en-US" sz="1200" baseline="30000" dirty="0" smtClean="0">
                <a:effectLst/>
              </a:rPr>
              <a:t>13 </a:t>
            </a:r>
            <a:r>
              <a:rPr lang="en-US" sz="1200" b="1" kern="1200" dirty="0" smtClean="0">
                <a:solidFill>
                  <a:schemeClr val="tx1"/>
                </a:solidFill>
                <a:effectLst/>
                <a:latin typeface="+mn-lt"/>
                <a:ea typeface="+mn-ea"/>
                <a:cs typeface="+mn-cs"/>
              </a:rPr>
              <a:t>But go and learn what this means: ‘I desire mercy, not sacrifice.</a:t>
            </a:r>
            <a:r>
              <a:rPr lang="en-US" sz="1200" kern="1200" dirty="0" smtClean="0">
                <a:solidFill>
                  <a:schemeClr val="tx1"/>
                </a:solidFill>
                <a:effectLst/>
                <a:latin typeface="+mn-lt"/>
                <a:ea typeface="+mn-ea"/>
                <a:cs typeface="+mn-cs"/>
              </a:rPr>
              <a:t>’</a:t>
            </a:r>
            <a:r>
              <a:rPr lang="en-US" sz="1200" dirty="0" smtClean="0">
                <a:effectLst/>
              </a:rPr>
              <a:t> </a:t>
            </a:r>
            <a:r>
              <a:rPr lang="en-US" sz="1200" kern="1200" dirty="0" smtClean="0">
                <a:solidFill>
                  <a:schemeClr val="tx1"/>
                </a:solidFill>
                <a:effectLst/>
                <a:latin typeface="+mn-lt"/>
                <a:ea typeface="+mn-ea"/>
                <a:cs typeface="+mn-cs"/>
              </a:rPr>
              <a:t> For I have not come to call the righteous, but sinners.”</a:t>
            </a:r>
            <a:r>
              <a:rPr lang="en-US" sz="1200" dirty="0" smtClean="0">
                <a:effectLst/>
              </a:rPr>
              <a:t> </a:t>
            </a:r>
          </a:p>
          <a:p>
            <a:endParaRPr lang="en-US" dirty="0" smtClean="0"/>
          </a:p>
          <a:p>
            <a:r>
              <a:rPr lang="en-US" dirty="0" smtClean="0"/>
              <a:t>Mark 2:17 (NIV) </a:t>
            </a:r>
          </a:p>
          <a:p>
            <a:r>
              <a:rPr lang="en-US" sz="1200" baseline="30000" dirty="0" smtClean="0">
                <a:effectLst/>
              </a:rPr>
              <a:t>17 </a:t>
            </a:r>
            <a:r>
              <a:rPr lang="en-US" sz="1200" dirty="0" smtClean="0">
                <a:effectLst/>
              </a:rPr>
              <a:t>On hearing this, Jesus said to them, </a:t>
            </a:r>
            <a:r>
              <a:rPr lang="en-US" sz="1200" kern="1200" dirty="0" smtClean="0">
                <a:solidFill>
                  <a:schemeClr val="tx1"/>
                </a:solidFill>
                <a:effectLst/>
                <a:latin typeface="+mn-lt"/>
                <a:ea typeface="+mn-ea"/>
                <a:cs typeface="+mn-cs"/>
              </a:rPr>
              <a:t>“It is not the healthy who need a doctor, but the sick. </a:t>
            </a:r>
            <a:r>
              <a:rPr lang="en-US" sz="1200" kern="1200" smtClean="0">
                <a:solidFill>
                  <a:schemeClr val="tx1"/>
                </a:solidFill>
                <a:effectLst/>
                <a:latin typeface="+mn-lt"/>
                <a:ea typeface="+mn-ea"/>
                <a:cs typeface="+mn-cs"/>
              </a:rPr>
              <a:t>I have not come to call the righteous, but sinners.”</a:t>
            </a:r>
            <a:r>
              <a:rPr lang="en-US" sz="1200" smtClean="0">
                <a:effectLst/>
              </a:rPr>
              <a:t> </a:t>
            </a:r>
          </a:p>
          <a:p>
            <a:endParaRPr lang="en-US" dirty="0"/>
          </a:p>
        </p:txBody>
      </p:sp>
      <p:sp>
        <p:nvSpPr>
          <p:cNvPr id="4" name="Slide Number Placeholder 3"/>
          <p:cNvSpPr>
            <a:spLocks noGrp="1"/>
          </p:cNvSpPr>
          <p:nvPr>
            <p:ph type="sldNum" sz="quarter" idx="10"/>
          </p:nvPr>
        </p:nvSpPr>
        <p:spPr/>
        <p:txBody>
          <a:bodyPr/>
          <a:lstStyle/>
          <a:p>
            <a:fld id="{E850DED9-AB58-D846-9CAB-934AE825FB60}" type="slidenum">
              <a:rPr lang="en-US" smtClean="0"/>
              <a:t>6</a:t>
            </a:fld>
            <a:endParaRPr lang="en-US"/>
          </a:p>
        </p:txBody>
      </p:sp>
    </p:spTree>
    <p:extLst>
      <p:ext uri="{BB962C8B-B14F-4D97-AF65-F5344CB8AC3E}">
        <p14:creationId xmlns:p14="http://schemas.microsoft.com/office/powerpoint/2010/main" val="755463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u="none" kern="1200" baseline="0" dirty="0" smtClean="0">
                <a:solidFill>
                  <a:schemeClr val="tx1"/>
                </a:solidFill>
                <a:latin typeface="+mn-lt"/>
                <a:ea typeface="+mn-ea"/>
                <a:cs typeface="+mn-cs"/>
              </a:rPr>
              <a:t>See also </a:t>
            </a:r>
            <a:r>
              <a:rPr lang="de-DE" sz="1200" u="none" kern="1200" baseline="0" dirty="0" err="1" smtClean="0">
                <a:solidFill>
                  <a:schemeClr val="tx1"/>
                </a:solidFill>
                <a:latin typeface="+mn-lt"/>
                <a:ea typeface="+mn-ea"/>
                <a:cs typeface="+mn-cs"/>
              </a:rPr>
              <a:t>Mt</a:t>
            </a:r>
            <a:r>
              <a:rPr lang="de-DE" sz="1200" u="none" kern="1200" baseline="0" dirty="0" smtClean="0">
                <a:solidFill>
                  <a:schemeClr val="tx1"/>
                </a:solidFill>
                <a:latin typeface="+mn-lt"/>
                <a:ea typeface="+mn-ea"/>
                <a:cs typeface="+mn-cs"/>
              </a:rPr>
              <a:t> 8:1 ; </a:t>
            </a:r>
            <a:r>
              <a:rPr lang="de-DE" sz="1200" u="none" kern="1200" baseline="0" dirty="0" err="1" smtClean="0">
                <a:solidFill>
                  <a:schemeClr val="tx1"/>
                </a:solidFill>
                <a:latin typeface="+mn-lt"/>
                <a:ea typeface="+mn-ea"/>
                <a:cs typeface="+mn-cs"/>
              </a:rPr>
              <a:t>Mt</a:t>
            </a:r>
            <a:r>
              <a:rPr lang="de-DE" sz="1200" u="none" kern="1200" baseline="0" dirty="0" smtClean="0">
                <a:solidFill>
                  <a:schemeClr val="tx1"/>
                </a:solidFill>
                <a:latin typeface="+mn-lt"/>
                <a:ea typeface="+mn-ea"/>
                <a:cs typeface="+mn-cs"/>
              </a:rPr>
              <a:t> 12:15 ; </a:t>
            </a:r>
            <a:r>
              <a:rPr lang="de-DE" sz="1200" u="none" kern="1200" baseline="0" dirty="0" err="1" smtClean="0">
                <a:solidFill>
                  <a:schemeClr val="tx1"/>
                </a:solidFill>
                <a:latin typeface="+mn-lt"/>
                <a:ea typeface="+mn-ea"/>
                <a:cs typeface="+mn-cs"/>
              </a:rPr>
              <a:t>Mt</a:t>
            </a:r>
            <a:r>
              <a:rPr lang="de-DE" sz="1200" u="none" kern="1200" baseline="0" dirty="0" smtClean="0">
                <a:solidFill>
                  <a:schemeClr val="tx1"/>
                </a:solidFill>
                <a:latin typeface="+mn-lt"/>
                <a:ea typeface="+mn-ea"/>
                <a:cs typeface="+mn-cs"/>
              </a:rPr>
              <a:t> 14:13 ; </a:t>
            </a:r>
            <a:r>
              <a:rPr lang="de-DE" sz="1200" u="none" kern="1200" baseline="0" dirty="0" err="1" smtClean="0">
                <a:solidFill>
                  <a:schemeClr val="tx1"/>
                </a:solidFill>
                <a:latin typeface="+mn-lt"/>
                <a:ea typeface="+mn-ea"/>
                <a:cs typeface="+mn-cs"/>
              </a:rPr>
              <a:t>Mt</a:t>
            </a:r>
            <a:r>
              <a:rPr lang="de-DE" sz="1200" u="none" kern="1200" baseline="0" dirty="0" smtClean="0">
                <a:solidFill>
                  <a:schemeClr val="tx1"/>
                </a:solidFill>
                <a:latin typeface="+mn-lt"/>
                <a:ea typeface="+mn-ea"/>
                <a:cs typeface="+mn-cs"/>
              </a:rPr>
              <a:t> 19:2 ; </a:t>
            </a:r>
            <a:r>
              <a:rPr lang="de-DE" sz="1200" u="none" kern="1200" baseline="0" dirty="0" err="1" smtClean="0">
                <a:solidFill>
                  <a:schemeClr val="tx1"/>
                </a:solidFill>
                <a:latin typeface="+mn-lt"/>
                <a:ea typeface="+mn-ea"/>
                <a:cs typeface="+mn-cs"/>
              </a:rPr>
              <a:t>Mk</a:t>
            </a:r>
            <a:r>
              <a:rPr lang="de-DE" sz="1200" u="none" kern="1200" baseline="0" dirty="0" smtClean="0">
                <a:solidFill>
                  <a:schemeClr val="tx1"/>
                </a:solidFill>
                <a:latin typeface="+mn-lt"/>
                <a:ea typeface="+mn-ea"/>
                <a:cs typeface="+mn-cs"/>
              </a:rPr>
              <a:t> 2:15 ; </a:t>
            </a:r>
            <a:r>
              <a:rPr lang="de-DE" sz="1200" u="none" kern="1200" baseline="0" dirty="0" err="1" smtClean="0">
                <a:solidFill>
                  <a:schemeClr val="tx1"/>
                </a:solidFill>
                <a:latin typeface="+mn-lt"/>
                <a:ea typeface="+mn-ea"/>
                <a:cs typeface="+mn-cs"/>
              </a:rPr>
              <a:t>Mk</a:t>
            </a:r>
            <a:r>
              <a:rPr lang="de-DE" sz="1200" u="none" kern="1200" baseline="0" dirty="0" smtClean="0">
                <a:solidFill>
                  <a:schemeClr val="tx1"/>
                </a:solidFill>
                <a:latin typeface="+mn-lt"/>
                <a:ea typeface="+mn-ea"/>
                <a:cs typeface="+mn-cs"/>
              </a:rPr>
              <a:t> 5:24 ; </a:t>
            </a:r>
            <a:r>
              <a:rPr lang="de-DE" sz="1200" u="none" kern="1200" baseline="0" dirty="0" err="1" smtClean="0">
                <a:solidFill>
                  <a:schemeClr val="tx1"/>
                </a:solidFill>
                <a:latin typeface="+mn-lt"/>
                <a:ea typeface="+mn-ea"/>
                <a:cs typeface="+mn-cs"/>
              </a:rPr>
              <a:t>Lk</a:t>
            </a:r>
            <a:r>
              <a:rPr lang="de-DE" sz="1200" u="none" kern="1200" baseline="0" dirty="0" smtClean="0">
                <a:solidFill>
                  <a:schemeClr val="tx1"/>
                </a:solidFill>
                <a:latin typeface="+mn-lt"/>
                <a:ea typeface="+mn-ea"/>
                <a:cs typeface="+mn-cs"/>
              </a:rPr>
              <a:t> 7:9 ; </a:t>
            </a:r>
            <a:r>
              <a:rPr lang="de-DE" sz="1200" u="none" kern="1200" baseline="0" dirty="0" err="1" smtClean="0">
                <a:solidFill>
                  <a:schemeClr val="tx1"/>
                </a:solidFill>
                <a:latin typeface="+mn-lt"/>
                <a:ea typeface="+mn-ea"/>
                <a:cs typeface="+mn-cs"/>
              </a:rPr>
              <a:t>Lk</a:t>
            </a:r>
            <a:r>
              <a:rPr lang="de-DE" sz="1200" u="none" kern="1200" baseline="0" dirty="0" smtClean="0">
                <a:solidFill>
                  <a:schemeClr val="tx1"/>
                </a:solidFill>
                <a:latin typeface="+mn-lt"/>
                <a:ea typeface="+mn-ea"/>
                <a:cs typeface="+mn-cs"/>
              </a:rPr>
              <a:t> 7:11</a:t>
            </a:r>
          </a:p>
          <a:p>
            <a:r>
              <a:rPr lang="de-DE" sz="1200" b="1" u="none" kern="1200" baseline="0" dirty="0" smtClean="0">
                <a:solidFill>
                  <a:schemeClr val="tx1"/>
                </a:solidFill>
                <a:latin typeface="+mn-lt"/>
                <a:ea typeface="+mn-ea"/>
                <a:cs typeface="+mn-cs"/>
              </a:rPr>
              <a:t>Matthew 8:1 (NIV) — 1</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When</a:t>
            </a:r>
            <a:r>
              <a:rPr lang="de-DE" sz="1200" b="0" u="none" kern="1200" baseline="0" dirty="0" smtClean="0">
                <a:solidFill>
                  <a:schemeClr val="tx1"/>
                </a:solidFill>
                <a:latin typeface="+mn-lt"/>
                <a:ea typeface="+mn-ea"/>
                <a:cs typeface="+mn-cs"/>
              </a:rPr>
              <a:t> Jesus </a:t>
            </a:r>
            <a:r>
              <a:rPr lang="de-DE" sz="1200" b="0" u="none" kern="1200" baseline="0" dirty="0" err="1" smtClean="0">
                <a:solidFill>
                  <a:schemeClr val="tx1"/>
                </a:solidFill>
                <a:latin typeface="+mn-lt"/>
                <a:ea typeface="+mn-ea"/>
                <a:cs typeface="+mn-cs"/>
              </a:rPr>
              <a:t>came</a:t>
            </a:r>
            <a:r>
              <a:rPr lang="de-DE" sz="1200" b="0" u="none" kern="1200" baseline="0" dirty="0" smtClean="0">
                <a:solidFill>
                  <a:schemeClr val="tx1"/>
                </a:solidFill>
                <a:latin typeface="+mn-lt"/>
                <a:ea typeface="+mn-ea"/>
                <a:cs typeface="+mn-cs"/>
              </a:rPr>
              <a:t> down </a:t>
            </a:r>
            <a:r>
              <a:rPr lang="de-DE" sz="1200" b="0" u="none" kern="1200" baseline="0" dirty="0" err="1" smtClean="0">
                <a:solidFill>
                  <a:schemeClr val="tx1"/>
                </a:solidFill>
                <a:latin typeface="+mn-lt"/>
                <a:ea typeface="+mn-ea"/>
                <a:cs typeface="+mn-cs"/>
              </a:rPr>
              <a:t>from</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the</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mountainside</a:t>
            </a:r>
            <a:r>
              <a:rPr lang="de-DE" sz="1200" b="0" u="none" kern="1200" baseline="0" dirty="0" smtClean="0">
                <a:solidFill>
                  <a:schemeClr val="tx1"/>
                </a:solidFill>
                <a:latin typeface="+mn-lt"/>
                <a:ea typeface="+mn-ea"/>
                <a:cs typeface="+mn-cs"/>
              </a:rPr>
              <a:t>, large </a:t>
            </a:r>
            <a:r>
              <a:rPr lang="de-DE" sz="1200" b="0" u="none" kern="1200" baseline="0" dirty="0" err="1" smtClean="0">
                <a:solidFill>
                  <a:schemeClr val="tx1"/>
                </a:solidFill>
                <a:latin typeface="+mn-lt"/>
                <a:ea typeface="+mn-ea"/>
                <a:cs typeface="+mn-cs"/>
              </a:rPr>
              <a:t>crowds</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followed</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him</a:t>
            </a:r>
            <a:r>
              <a:rPr lang="de-DE" sz="1200" b="0" u="none" kern="1200" baseline="0" dirty="0" smtClean="0">
                <a:solidFill>
                  <a:schemeClr val="tx1"/>
                </a:solidFill>
                <a:latin typeface="+mn-lt"/>
                <a:ea typeface="+mn-ea"/>
                <a:cs typeface="+mn-cs"/>
              </a:rPr>
              <a:t>.</a:t>
            </a:r>
          </a:p>
          <a:p>
            <a:r>
              <a:rPr lang="de-DE" sz="1200" b="1" u="none" kern="1200" baseline="0" dirty="0" smtClean="0">
                <a:solidFill>
                  <a:schemeClr val="tx1"/>
                </a:solidFill>
                <a:latin typeface="+mn-lt"/>
                <a:ea typeface="+mn-ea"/>
                <a:cs typeface="+mn-cs"/>
              </a:rPr>
              <a:t>Matthew 12:15 (NIV) — 15</a:t>
            </a:r>
            <a:r>
              <a:rPr lang="de-DE" sz="1200" b="0" u="none" kern="1200" baseline="0" dirty="0" smtClean="0">
                <a:solidFill>
                  <a:schemeClr val="tx1"/>
                </a:solidFill>
                <a:latin typeface="+mn-lt"/>
                <a:ea typeface="+mn-ea"/>
                <a:cs typeface="+mn-cs"/>
              </a:rPr>
              <a:t> Aware </a:t>
            </a:r>
            <a:r>
              <a:rPr lang="de-DE" sz="1200" b="0" u="none" kern="1200" baseline="0" dirty="0" err="1" smtClean="0">
                <a:solidFill>
                  <a:schemeClr val="tx1"/>
                </a:solidFill>
                <a:latin typeface="+mn-lt"/>
                <a:ea typeface="+mn-ea"/>
                <a:cs typeface="+mn-cs"/>
              </a:rPr>
              <a:t>of</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this</a:t>
            </a:r>
            <a:r>
              <a:rPr lang="de-DE" sz="1200" b="0" u="none" kern="1200" baseline="0" dirty="0" smtClean="0">
                <a:solidFill>
                  <a:schemeClr val="tx1"/>
                </a:solidFill>
                <a:latin typeface="+mn-lt"/>
                <a:ea typeface="+mn-ea"/>
                <a:cs typeface="+mn-cs"/>
              </a:rPr>
              <a:t>, Jesus </a:t>
            </a:r>
            <a:r>
              <a:rPr lang="de-DE" sz="1200" b="0" u="none" kern="1200" baseline="0" dirty="0" err="1" smtClean="0">
                <a:solidFill>
                  <a:schemeClr val="tx1"/>
                </a:solidFill>
                <a:latin typeface="+mn-lt"/>
                <a:ea typeface="+mn-ea"/>
                <a:cs typeface="+mn-cs"/>
              </a:rPr>
              <a:t>withdrew</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from</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that</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place</a:t>
            </a:r>
            <a:r>
              <a:rPr lang="de-DE" sz="1200" b="0" u="none" kern="1200" baseline="0" dirty="0" smtClean="0">
                <a:solidFill>
                  <a:schemeClr val="tx1"/>
                </a:solidFill>
                <a:latin typeface="+mn-lt"/>
                <a:ea typeface="+mn-ea"/>
                <a:cs typeface="+mn-cs"/>
              </a:rPr>
              <a:t>. A large </a:t>
            </a:r>
            <a:r>
              <a:rPr lang="de-DE" sz="1200" b="0" u="none" kern="1200" baseline="0" dirty="0" err="1" smtClean="0">
                <a:solidFill>
                  <a:schemeClr val="tx1"/>
                </a:solidFill>
                <a:latin typeface="+mn-lt"/>
                <a:ea typeface="+mn-ea"/>
                <a:cs typeface="+mn-cs"/>
              </a:rPr>
              <a:t>crowd</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followed</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him</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and</a:t>
            </a:r>
            <a:r>
              <a:rPr lang="de-DE" sz="1200" b="0" u="none" kern="1200" baseline="0" dirty="0" smtClean="0">
                <a:solidFill>
                  <a:schemeClr val="tx1"/>
                </a:solidFill>
                <a:latin typeface="+mn-lt"/>
                <a:ea typeface="+mn-ea"/>
                <a:cs typeface="+mn-cs"/>
              </a:rPr>
              <a:t> he </a:t>
            </a:r>
            <a:r>
              <a:rPr lang="de-DE" sz="1200" b="0" u="none" kern="1200" baseline="0" dirty="0" err="1" smtClean="0">
                <a:solidFill>
                  <a:schemeClr val="tx1"/>
                </a:solidFill>
                <a:latin typeface="+mn-lt"/>
                <a:ea typeface="+mn-ea"/>
                <a:cs typeface="+mn-cs"/>
              </a:rPr>
              <a:t>healed</a:t>
            </a:r>
            <a:r>
              <a:rPr lang="de-DE" sz="1200" b="0" u="none" kern="1200" baseline="0" dirty="0" smtClean="0">
                <a:solidFill>
                  <a:schemeClr val="tx1"/>
                </a:solidFill>
                <a:latin typeface="+mn-lt"/>
                <a:ea typeface="+mn-ea"/>
                <a:cs typeface="+mn-cs"/>
              </a:rPr>
              <a:t> all </a:t>
            </a:r>
            <a:r>
              <a:rPr lang="de-DE" sz="1200" b="0" u="none" kern="1200" baseline="0" dirty="0" err="1" smtClean="0">
                <a:solidFill>
                  <a:schemeClr val="tx1"/>
                </a:solidFill>
                <a:latin typeface="+mn-lt"/>
                <a:ea typeface="+mn-ea"/>
                <a:cs typeface="+mn-cs"/>
              </a:rPr>
              <a:t>who</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were</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ill</a:t>
            </a:r>
            <a:r>
              <a:rPr lang="de-DE" sz="1200" b="0" u="none" kern="1200" baseline="0" dirty="0" smtClean="0">
                <a:solidFill>
                  <a:schemeClr val="tx1"/>
                </a:solidFill>
                <a:latin typeface="+mn-lt"/>
                <a:ea typeface="+mn-ea"/>
                <a:cs typeface="+mn-cs"/>
              </a:rPr>
              <a:t>.</a:t>
            </a:r>
          </a:p>
          <a:p>
            <a:r>
              <a:rPr lang="de-DE" sz="1200" b="1" u="none" kern="1200" baseline="0" dirty="0" smtClean="0">
                <a:solidFill>
                  <a:schemeClr val="tx1"/>
                </a:solidFill>
                <a:latin typeface="+mn-lt"/>
                <a:ea typeface="+mn-ea"/>
                <a:cs typeface="+mn-cs"/>
              </a:rPr>
              <a:t>Matthew 14:13 (NIV) — 13</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When</a:t>
            </a:r>
            <a:r>
              <a:rPr lang="de-DE" sz="1200" b="0" u="none" kern="1200" baseline="0" dirty="0" smtClean="0">
                <a:solidFill>
                  <a:schemeClr val="tx1"/>
                </a:solidFill>
                <a:latin typeface="+mn-lt"/>
                <a:ea typeface="+mn-ea"/>
                <a:cs typeface="+mn-cs"/>
              </a:rPr>
              <a:t> Jesus </a:t>
            </a:r>
            <a:r>
              <a:rPr lang="de-DE" sz="1200" b="0" u="none" kern="1200" baseline="0" dirty="0" err="1" smtClean="0">
                <a:solidFill>
                  <a:schemeClr val="tx1"/>
                </a:solidFill>
                <a:latin typeface="+mn-lt"/>
                <a:ea typeface="+mn-ea"/>
                <a:cs typeface="+mn-cs"/>
              </a:rPr>
              <a:t>heard</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what</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had</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happened</a:t>
            </a:r>
            <a:r>
              <a:rPr lang="de-DE" sz="1200" b="0" u="none" kern="1200" baseline="0" dirty="0" smtClean="0">
                <a:solidFill>
                  <a:schemeClr val="tx1"/>
                </a:solidFill>
                <a:latin typeface="+mn-lt"/>
                <a:ea typeface="+mn-ea"/>
                <a:cs typeface="+mn-cs"/>
              </a:rPr>
              <a:t>, he </a:t>
            </a:r>
            <a:r>
              <a:rPr lang="de-DE" sz="1200" b="0" u="none" kern="1200" baseline="0" dirty="0" err="1" smtClean="0">
                <a:solidFill>
                  <a:schemeClr val="tx1"/>
                </a:solidFill>
                <a:latin typeface="+mn-lt"/>
                <a:ea typeface="+mn-ea"/>
                <a:cs typeface="+mn-cs"/>
              </a:rPr>
              <a:t>withdrew</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by</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boat</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privately</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to</a:t>
            </a:r>
            <a:r>
              <a:rPr lang="de-DE" sz="1200" b="0" u="none" kern="1200" baseline="0" dirty="0" smtClean="0">
                <a:solidFill>
                  <a:schemeClr val="tx1"/>
                </a:solidFill>
                <a:latin typeface="+mn-lt"/>
                <a:ea typeface="+mn-ea"/>
                <a:cs typeface="+mn-cs"/>
              </a:rPr>
              <a:t> a </a:t>
            </a:r>
            <a:r>
              <a:rPr lang="de-DE" sz="1200" b="0" u="none" kern="1200" baseline="0" dirty="0" err="1" smtClean="0">
                <a:solidFill>
                  <a:schemeClr val="tx1"/>
                </a:solidFill>
                <a:latin typeface="+mn-lt"/>
                <a:ea typeface="+mn-ea"/>
                <a:cs typeface="+mn-cs"/>
              </a:rPr>
              <a:t>solitary</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place</a:t>
            </a:r>
            <a:r>
              <a:rPr lang="de-DE" sz="1200" b="0" u="none" kern="1200" baseline="0" dirty="0" smtClean="0">
                <a:solidFill>
                  <a:schemeClr val="tx1"/>
                </a:solidFill>
                <a:latin typeface="+mn-lt"/>
                <a:ea typeface="+mn-ea"/>
                <a:cs typeface="+mn-cs"/>
              </a:rPr>
              <a:t>. Hearing </a:t>
            </a:r>
            <a:r>
              <a:rPr lang="de-DE" sz="1200" b="0" u="none" kern="1200" baseline="0" dirty="0" err="1" smtClean="0">
                <a:solidFill>
                  <a:schemeClr val="tx1"/>
                </a:solidFill>
                <a:latin typeface="+mn-lt"/>
                <a:ea typeface="+mn-ea"/>
                <a:cs typeface="+mn-cs"/>
              </a:rPr>
              <a:t>of</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this</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the</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crowds</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followed</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him</a:t>
            </a:r>
            <a:r>
              <a:rPr lang="de-DE" sz="1200" b="0" u="none" kern="1200" baseline="0" dirty="0" smtClean="0">
                <a:solidFill>
                  <a:schemeClr val="tx1"/>
                </a:solidFill>
                <a:latin typeface="+mn-lt"/>
                <a:ea typeface="+mn-ea"/>
                <a:cs typeface="+mn-cs"/>
              </a:rPr>
              <a:t> on </a:t>
            </a:r>
            <a:r>
              <a:rPr lang="de-DE" sz="1200" b="0" u="none" kern="1200" baseline="0" dirty="0" err="1" smtClean="0">
                <a:solidFill>
                  <a:schemeClr val="tx1"/>
                </a:solidFill>
                <a:latin typeface="+mn-lt"/>
                <a:ea typeface="+mn-ea"/>
                <a:cs typeface="+mn-cs"/>
              </a:rPr>
              <a:t>foot</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from</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the</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towns</a:t>
            </a:r>
            <a:r>
              <a:rPr lang="de-DE" sz="1200" b="0" u="none" kern="1200" baseline="0" dirty="0" smtClean="0">
                <a:solidFill>
                  <a:schemeClr val="tx1"/>
                </a:solidFill>
                <a:latin typeface="+mn-lt"/>
                <a:ea typeface="+mn-ea"/>
                <a:cs typeface="+mn-cs"/>
              </a:rPr>
              <a:t>.</a:t>
            </a:r>
          </a:p>
          <a:p>
            <a:r>
              <a:rPr lang="de-DE" sz="1200" b="1" u="none" kern="1200" baseline="0" dirty="0" smtClean="0">
                <a:solidFill>
                  <a:schemeClr val="tx1"/>
                </a:solidFill>
                <a:latin typeface="+mn-lt"/>
                <a:ea typeface="+mn-ea"/>
                <a:cs typeface="+mn-cs"/>
              </a:rPr>
              <a:t>Matthew 19:2 (NIV) — 2</a:t>
            </a:r>
            <a:r>
              <a:rPr lang="de-DE" sz="1200" b="0" u="none" kern="1200" baseline="0" dirty="0" smtClean="0">
                <a:solidFill>
                  <a:schemeClr val="tx1"/>
                </a:solidFill>
                <a:latin typeface="+mn-lt"/>
                <a:ea typeface="+mn-ea"/>
                <a:cs typeface="+mn-cs"/>
              </a:rPr>
              <a:t> Large </a:t>
            </a:r>
            <a:r>
              <a:rPr lang="de-DE" sz="1200" b="0" u="none" kern="1200" baseline="0" dirty="0" err="1" smtClean="0">
                <a:solidFill>
                  <a:schemeClr val="tx1"/>
                </a:solidFill>
                <a:latin typeface="+mn-lt"/>
                <a:ea typeface="+mn-ea"/>
                <a:cs typeface="+mn-cs"/>
              </a:rPr>
              <a:t>crowds</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followed</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him</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and</a:t>
            </a:r>
            <a:r>
              <a:rPr lang="de-DE" sz="1200" b="0" u="none" kern="1200" baseline="0" dirty="0" smtClean="0">
                <a:solidFill>
                  <a:schemeClr val="tx1"/>
                </a:solidFill>
                <a:latin typeface="+mn-lt"/>
                <a:ea typeface="+mn-ea"/>
                <a:cs typeface="+mn-cs"/>
              </a:rPr>
              <a:t> he </a:t>
            </a:r>
            <a:r>
              <a:rPr lang="de-DE" sz="1200" b="0" u="none" kern="1200" baseline="0" dirty="0" err="1" smtClean="0">
                <a:solidFill>
                  <a:schemeClr val="tx1"/>
                </a:solidFill>
                <a:latin typeface="+mn-lt"/>
                <a:ea typeface="+mn-ea"/>
                <a:cs typeface="+mn-cs"/>
              </a:rPr>
              <a:t>healed</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them</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there</a:t>
            </a:r>
            <a:r>
              <a:rPr lang="de-DE" sz="1200" b="0" u="none" kern="1200" baseline="0" dirty="0" smtClean="0">
                <a:solidFill>
                  <a:schemeClr val="tx1"/>
                </a:solidFill>
                <a:latin typeface="+mn-lt"/>
                <a:ea typeface="+mn-ea"/>
                <a:cs typeface="+mn-cs"/>
              </a:rPr>
              <a:t>.</a:t>
            </a:r>
          </a:p>
          <a:p>
            <a:r>
              <a:rPr lang="de-DE" sz="1200" b="1" u="none" kern="1200" baseline="0" dirty="0" smtClean="0">
                <a:solidFill>
                  <a:schemeClr val="tx1"/>
                </a:solidFill>
                <a:latin typeface="+mn-lt"/>
                <a:ea typeface="+mn-ea"/>
                <a:cs typeface="+mn-cs"/>
              </a:rPr>
              <a:t>Mark 2:15 (NIV) — 15</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While</a:t>
            </a:r>
            <a:r>
              <a:rPr lang="de-DE" sz="1200" b="0" u="none" kern="1200" baseline="0" dirty="0" smtClean="0">
                <a:solidFill>
                  <a:schemeClr val="tx1"/>
                </a:solidFill>
                <a:latin typeface="+mn-lt"/>
                <a:ea typeface="+mn-ea"/>
                <a:cs typeface="+mn-cs"/>
              </a:rPr>
              <a:t> Jesus was </a:t>
            </a:r>
            <a:r>
              <a:rPr lang="de-DE" sz="1200" b="0" u="none" kern="1200" baseline="0" dirty="0" err="1" smtClean="0">
                <a:solidFill>
                  <a:schemeClr val="tx1"/>
                </a:solidFill>
                <a:latin typeface="+mn-lt"/>
                <a:ea typeface="+mn-ea"/>
                <a:cs typeface="+mn-cs"/>
              </a:rPr>
              <a:t>having</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dinner</a:t>
            </a:r>
            <a:r>
              <a:rPr lang="de-DE" sz="1200" b="0" u="none" kern="1200" baseline="0" dirty="0" smtClean="0">
                <a:solidFill>
                  <a:schemeClr val="tx1"/>
                </a:solidFill>
                <a:latin typeface="+mn-lt"/>
                <a:ea typeface="+mn-ea"/>
                <a:cs typeface="+mn-cs"/>
              </a:rPr>
              <a:t> at </a:t>
            </a:r>
            <a:r>
              <a:rPr lang="de-DE" sz="1200" b="0" u="none" kern="1200" baseline="0" dirty="0" err="1" smtClean="0">
                <a:solidFill>
                  <a:schemeClr val="tx1"/>
                </a:solidFill>
                <a:latin typeface="+mn-lt"/>
                <a:ea typeface="+mn-ea"/>
                <a:cs typeface="+mn-cs"/>
              </a:rPr>
              <a:t>Levi’s</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house</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many</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tax</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collectors</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and</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sinners</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were</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eating</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with</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him</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and</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his</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disciples</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for</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there</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were</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many</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who</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followed</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him</a:t>
            </a:r>
            <a:r>
              <a:rPr lang="de-DE" sz="1200" b="0" u="none" kern="1200" baseline="0" dirty="0" smtClean="0">
                <a:solidFill>
                  <a:schemeClr val="tx1"/>
                </a:solidFill>
                <a:latin typeface="+mn-lt"/>
                <a:ea typeface="+mn-ea"/>
                <a:cs typeface="+mn-cs"/>
              </a:rPr>
              <a:t>.</a:t>
            </a:r>
          </a:p>
          <a:p>
            <a:r>
              <a:rPr lang="de-DE" sz="1200" b="1" u="none" kern="1200" baseline="0" dirty="0" smtClean="0">
                <a:solidFill>
                  <a:schemeClr val="tx1"/>
                </a:solidFill>
                <a:latin typeface="+mn-lt"/>
                <a:ea typeface="+mn-ea"/>
                <a:cs typeface="+mn-cs"/>
              </a:rPr>
              <a:t>Mark 5:24 (NIV) — 24</a:t>
            </a:r>
            <a:r>
              <a:rPr lang="de-DE" sz="1200" b="0" u="none" kern="1200" baseline="0" dirty="0" smtClean="0">
                <a:solidFill>
                  <a:schemeClr val="tx1"/>
                </a:solidFill>
                <a:latin typeface="+mn-lt"/>
                <a:ea typeface="+mn-ea"/>
                <a:cs typeface="+mn-cs"/>
              </a:rPr>
              <a:t> So Jesus </a:t>
            </a:r>
            <a:r>
              <a:rPr lang="de-DE" sz="1200" b="0" u="none" kern="1200" baseline="0" dirty="0" err="1" smtClean="0">
                <a:solidFill>
                  <a:schemeClr val="tx1"/>
                </a:solidFill>
                <a:latin typeface="+mn-lt"/>
                <a:ea typeface="+mn-ea"/>
                <a:cs typeface="+mn-cs"/>
              </a:rPr>
              <a:t>went</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with</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him</a:t>
            </a:r>
            <a:r>
              <a:rPr lang="de-DE" sz="1200" b="0" u="none" kern="1200" baseline="0" dirty="0" smtClean="0">
                <a:solidFill>
                  <a:schemeClr val="tx1"/>
                </a:solidFill>
                <a:latin typeface="+mn-lt"/>
                <a:ea typeface="+mn-ea"/>
                <a:cs typeface="+mn-cs"/>
              </a:rPr>
              <a:t>. A large </a:t>
            </a:r>
            <a:r>
              <a:rPr lang="de-DE" sz="1200" b="0" u="none" kern="1200" baseline="0" dirty="0" err="1" smtClean="0">
                <a:solidFill>
                  <a:schemeClr val="tx1"/>
                </a:solidFill>
                <a:latin typeface="+mn-lt"/>
                <a:ea typeface="+mn-ea"/>
                <a:cs typeface="+mn-cs"/>
              </a:rPr>
              <a:t>crowd</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followed</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and</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pressed</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around</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him</a:t>
            </a:r>
            <a:r>
              <a:rPr lang="de-DE" sz="1200" b="0" u="none" kern="1200" baseline="0" dirty="0" smtClean="0">
                <a:solidFill>
                  <a:schemeClr val="tx1"/>
                </a:solidFill>
                <a:latin typeface="+mn-lt"/>
                <a:ea typeface="+mn-ea"/>
                <a:cs typeface="+mn-cs"/>
              </a:rPr>
              <a:t>.</a:t>
            </a:r>
          </a:p>
          <a:p>
            <a:r>
              <a:rPr lang="de-DE" sz="1200" b="1" u="none" kern="1200" baseline="0" dirty="0" smtClean="0">
                <a:solidFill>
                  <a:schemeClr val="tx1"/>
                </a:solidFill>
                <a:latin typeface="+mn-lt"/>
                <a:ea typeface="+mn-ea"/>
                <a:cs typeface="+mn-cs"/>
              </a:rPr>
              <a:t>Luke 7:9 (NIV) — 9</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When</a:t>
            </a:r>
            <a:r>
              <a:rPr lang="de-DE" sz="1200" b="0" u="none" kern="1200" baseline="0" dirty="0" smtClean="0">
                <a:solidFill>
                  <a:schemeClr val="tx1"/>
                </a:solidFill>
                <a:latin typeface="+mn-lt"/>
                <a:ea typeface="+mn-ea"/>
                <a:cs typeface="+mn-cs"/>
              </a:rPr>
              <a:t> Jesus </a:t>
            </a:r>
            <a:r>
              <a:rPr lang="de-DE" sz="1200" b="0" u="none" kern="1200" baseline="0" dirty="0" err="1" smtClean="0">
                <a:solidFill>
                  <a:schemeClr val="tx1"/>
                </a:solidFill>
                <a:latin typeface="+mn-lt"/>
                <a:ea typeface="+mn-ea"/>
                <a:cs typeface="+mn-cs"/>
              </a:rPr>
              <a:t>heard</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this</a:t>
            </a:r>
            <a:r>
              <a:rPr lang="de-DE" sz="1200" b="0" u="none" kern="1200" baseline="0" dirty="0" smtClean="0">
                <a:solidFill>
                  <a:schemeClr val="tx1"/>
                </a:solidFill>
                <a:latin typeface="+mn-lt"/>
                <a:ea typeface="+mn-ea"/>
                <a:cs typeface="+mn-cs"/>
              </a:rPr>
              <a:t>, he was </a:t>
            </a:r>
            <a:r>
              <a:rPr lang="de-DE" sz="1200" b="0" u="none" kern="1200" baseline="0" dirty="0" err="1" smtClean="0">
                <a:solidFill>
                  <a:schemeClr val="tx1"/>
                </a:solidFill>
                <a:latin typeface="+mn-lt"/>
                <a:ea typeface="+mn-ea"/>
                <a:cs typeface="+mn-cs"/>
              </a:rPr>
              <a:t>amazed</a:t>
            </a:r>
            <a:r>
              <a:rPr lang="de-DE" sz="1200" b="0" u="none" kern="1200" baseline="0" dirty="0" smtClean="0">
                <a:solidFill>
                  <a:schemeClr val="tx1"/>
                </a:solidFill>
                <a:latin typeface="+mn-lt"/>
                <a:ea typeface="+mn-ea"/>
                <a:cs typeface="+mn-cs"/>
              </a:rPr>
              <a:t> at </a:t>
            </a:r>
            <a:r>
              <a:rPr lang="de-DE" sz="1200" b="0" u="none" kern="1200" baseline="0" dirty="0" err="1" smtClean="0">
                <a:solidFill>
                  <a:schemeClr val="tx1"/>
                </a:solidFill>
                <a:latin typeface="+mn-lt"/>
                <a:ea typeface="+mn-ea"/>
                <a:cs typeface="+mn-cs"/>
              </a:rPr>
              <a:t>him</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and</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turning</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to</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the</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crowd</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following</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him</a:t>
            </a:r>
            <a:r>
              <a:rPr lang="de-DE" sz="1200" b="0" u="none" kern="1200" baseline="0" dirty="0" smtClean="0">
                <a:solidFill>
                  <a:schemeClr val="tx1"/>
                </a:solidFill>
                <a:latin typeface="+mn-lt"/>
                <a:ea typeface="+mn-ea"/>
                <a:cs typeface="+mn-cs"/>
              </a:rPr>
              <a:t>, he </a:t>
            </a:r>
            <a:r>
              <a:rPr lang="de-DE" sz="1200" b="0" u="none" kern="1200" baseline="0" dirty="0" err="1" smtClean="0">
                <a:solidFill>
                  <a:schemeClr val="tx1"/>
                </a:solidFill>
                <a:latin typeface="+mn-lt"/>
                <a:ea typeface="+mn-ea"/>
                <a:cs typeface="+mn-cs"/>
              </a:rPr>
              <a:t>said</a:t>
            </a:r>
            <a:r>
              <a:rPr lang="de-DE" sz="1200" b="0" u="none" kern="1200" baseline="0" dirty="0" smtClean="0">
                <a:solidFill>
                  <a:schemeClr val="tx1"/>
                </a:solidFill>
                <a:latin typeface="+mn-lt"/>
                <a:ea typeface="+mn-ea"/>
                <a:cs typeface="+mn-cs"/>
              </a:rPr>
              <a:t>, “I </a:t>
            </a:r>
            <a:r>
              <a:rPr lang="de-DE" sz="1200" b="0" u="none" kern="1200" baseline="0" dirty="0" err="1" smtClean="0">
                <a:solidFill>
                  <a:schemeClr val="tx1"/>
                </a:solidFill>
                <a:latin typeface="+mn-lt"/>
                <a:ea typeface="+mn-ea"/>
                <a:cs typeface="+mn-cs"/>
              </a:rPr>
              <a:t>tell</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you</a:t>
            </a:r>
            <a:r>
              <a:rPr lang="de-DE" sz="1200" b="0" u="none" kern="1200" baseline="0" dirty="0" smtClean="0">
                <a:solidFill>
                  <a:schemeClr val="tx1"/>
                </a:solidFill>
                <a:latin typeface="+mn-lt"/>
                <a:ea typeface="+mn-ea"/>
                <a:cs typeface="+mn-cs"/>
              </a:rPr>
              <a:t>, I </a:t>
            </a:r>
            <a:r>
              <a:rPr lang="de-DE" sz="1200" b="0" u="none" kern="1200" baseline="0" dirty="0" err="1" smtClean="0">
                <a:solidFill>
                  <a:schemeClr val="tx1"/>
                </a:solidFill>
                <a:latin typeface="+mn-lt"/>
                <a:ea typeface="+mn-ea"/>
                <a:cs typeface="+mn-cs"/>
              </a:rPr>
              <a:t>have</a:t>
            </a:r>
            <a:r>
              <a:rPr lang="de-DE" sz="1200" b="0" u="none" kern="1200" baseline="0" dirty="0" smtClean="0">
                <a:solidFill>
                  <a:schemeClr val="tx1"/>
                </a:solidFill>
                <a:latin typeface="+mn-lt"/>
                <a:ea typeface="+mn-ea"/>
                <a:cs typeface="+mn-cs"/>
              </a:rPr>
              <a:t> not </a:t>
            </a:r>
            <a:r>
              <a:rPr lang="de-DE" sz="1200" b="0" u="none" kern="1200" baseline="0" dirty="0" err="1" smtClean="0">
                <a:solidFill>
                  <a:schemeClr val="tx1"/>
                </a:solidFill>
                <a:latin typeface="+mn-lt"/>
                <a:ea typeface="+mn-ea"/>
                <a:cs typeface="+mn-cs"/>
              </a:rPr>
              <a:t>found</a:t>
            </a:r>
            <a:r>
              <a:rPr lang="de-DE" sz="1200" b="0" u="none" kern="1200" baseline="0" dirty="0" smtClean="0">
                <a:solidFill>
                  <a:schemeClr val="tx1"/>
                </a:solidFill>
                <a:latin typeface="+mn-lt"/>
                <a:ea typeface="+mn-ea"/>
                <a:cs typeface="+mn-cs"/>
              </a:rPr>
              <a:t> such </a:t>
            </a:r>
            <a:r>
              <a:rPr lang="de-DE" sz="1200" b="0" u="none" kern="1200" baseline="0" dirty="0" err="1" smtClean="0">
                <a:solidFill>
                  <a:schemeClr val="tx1"/>
                </a:solidFill>
                <a:latin typeface="+mn-lt"/>
                <a:ea typeface="+mn-ea"/>
                <a:cs typeface="+mn-cs"/>
              </a:rPr>
              <a:t>great</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faith</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even</a:t>
            </a:r>
            <a:r>
              <a:rPr lang="de-DE" sz="1200" b="0" u="none" kern="1200" baseline="0" dirty="0" smtClean="0">
                <a:solidFill>
                  <a:schemeClr val="tx1"/>
                </a:solidFill>
                <a:latin typeface="+mn-lt"/>
                <a:ea typeface="+mn-ea"/>
                <a:cs typeface="+mn-cs"/>
              </a:rPr>
              <a:t> in Israel.”</a:t>
            </a:r>
          </a:p>
          <a:p>
            <a:r>
              <a:rPr lang="de-DE" sz="1200" b="1" u="none" kern="1200" baseline="0" dirty="0" smtClean="0">
                <a:solidFill>
                  <a:schemeClr val="tx1"/>
                </a:solidFill>
                <a:latin typeface="+mn-lt"/>
                <a:ea typeface="+mn-ea"/>
                <a:cs typeface="+mn-cs"/>
              </a:rPr>
              <a:t>Luke 7:11 (NIV) — 11</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Soon</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afterward</a:t>
            </a:r>
            <a:r>
              <a:rPr lang="de-DE" sz="1200" b="0" u="none" kern="1200" baseline="0" dirty="0" smtClean="0">
                <a:solidFill>
                  <a:schemeClr val="tx1"/>
                </a:solidFill>
                <a:latin typeface="+mn-lt"/>
                <a:ea typeface="+mn-ea"/>
                <a:cs typeface="+mn-cs"/>
              </a:rPr>
              <a:t>, Jesus </a:t>
            </a:r>
            <a:r>
              <a:rPr lang="de-DE" sz="1200" b="0" u="none" kern="1200" baseline="0" dirty="0" err="1" smtClean="0">
                <a:solidFill>
                  <a:schemeClr val="tx1"/>
                </a:solidFill>
                <a:latin typeface="+mn-lt"/>
                <a:ea typeface="+mn-ea"/>
                <a:cs typeface="+mn-cs"/>
              </a:rPr>
              <a:t>went</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to</a:t>
            </a:r>
            <a:r>
              <a:rPr lang="de-DE" sz="1200" b="0" u="none" kern="1200" baseline="0" dirty="0" smtClean="0">
                <a:solidFill>
                  <a:schemeClr val="tx1"/>
                </a:solidFill>
                <a:latin typeface="+mn-lt"/>
                <a:ea typeface="+mn-ea"/>
                <a:cs typeface="+mn-cs"/>
              </a:rPr>
              <a:t> a </a:t>
            </a:r>
            <a:r>
              <a:rPr lang="de-DE" sz="1200" b="0" u="none" kern="1200" baseline="0" dirty="0" err="1" smtClean="0">
                <a:solidFill>
                  <a:schemeClr val="tx1"/>
                </a:solidFill>
                <a:latin typeface="+mn-lt"/>
                <a:ea typeface="+mn-ea"/>
                <a:cs typeface="+mn-cs"/>
              </a:rPr>
              <a:t>town</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called</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Nain</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and</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his</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disciples</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and</a:t>
            </a:r>
            <a:r>
              <a:rPr lang="de-DE" sz="1200" b="0" u="none" kern="1200" baseline="0" dirty="0" smtClean="0">
                <a:solidFill>
                  <a:schemeClr val="tx1"/>
                </a:solidFill>
                <a:latin typeface="+mn-lt"/>
                <a:ea typeface="+mn-ea"/>
                <a:cs typeface="+mn-cs"/>
              </a:rPr>
              <a:t> a large </a:t>
            </a:r>
            <a:r>
              <a:rPr lang="de-DE" sz="1200" b="0" u="none" kern="1200" baseline="0" dirty="0" err="1" smtClean="0">
                <a:solidFill>
                  <a:schemeClr val="tx1"/>
                </a:solidFill>
                <a:latin typeface="+mn-lt"/>
                <a:ea typeface="+mn-ea"/>
                <a:cs typeface="+mn-cs"/>
              </a:rPr>
              <a:t>crowd</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went</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along</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with</a:t>
            </a:r>
            <a:r>
              <a:rPr lang="de-DE" sz="1200" b="0" u="none" kern="1200" baseline="0" dirty="0" smtClean="0">
                <a:solidFill>
                  <a:schemeClr val="tx1"/>
                </a:solidFill>
                <a:latin typeface="+mn-lt"/>
                <a:ea typeface="+mn-ea"/>
                <a:cs typeface="+mn-cs"/>
              </a:rPr>
              <a:t> </a:t>
            </a:r>
            <a:r>
              <a:rPr lang="de-DE" sz="1200" b="0" u="none" kern="1200" baseline="0" dirty="0" err="1" smtClean="0">
                <a:solidFill>
                  <a:schemeClr val="tx1"/>
                </a:solidFill>
                <a:latin typeface="+mn-lt"/>
                <a:ea typeface="+mn-ea"/>
                <a:cs typeface="+mn-cs"/>
              </a:rPr>
              <a:t>him</a:t>
            </a:r>
            <a:r>
              <a:rPr lang="de-DE" sz="1200" b="0" u="non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850DED9-AB58-D846-9CAB-934AE825FB60}" type="slidenum">
              <a:rPr lang="en-US" smtClean="0"/>
              <a:t>11</a:t>
            </a:fld>
            <a:endParaRPr lang="en-US"/>
          </a:p>
        </p:txBody>
      </p:sp>
    </p:spTree>
    <p:extLst>
      <p:ext uri="{BB962C8B-B14F-4D97-AF65-F5344CB8AC3E}">
        <p14:creationId xmlns:p14="http://schemas.microsoft.com/office/powerpoint/2010/main" val="551611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See also Mk 10:52</a:t>
            </a:r>
          </a:p>
          <a:p>
            <a:r>
              <a:rPr lang="en-US" sz="1200" b="1" u="none" kern="1200" baseline="0" dirty="0" smtClean="0">
                <a:solidFill>
                  <a:schemeClr val="tx1"/>
                </a:solidFill>
                <a:latin typeface="+mn-lt"/>
                <a:ea typeface="+mn-ea"/>
                <a:cs typeface="+mn-cs"/>
              </a:rPr>
              <a:t>Mark 10:52 (NIV) — 52</a:t>
            </a:r>
            <a:r>
              <a:rPr lang="en-US" sz="1200" b="0" u="none" kern="1200" baseline="0" dirty="0" smtClean="0">
                <a:solidFill>
                  <a:schemeClr val="tx1"/>
                </a:solidFill>
                <a:latin typeface="+mn-lt"/>
                <a:ea typeface="+mn-ea"/>
                <a:cs typeface="+mn-cs"/>
              </a:rPr>
              <a:t> “Go,” said Jesus, “your faith has healed you.” Immediately he received his sight and followed Jesus along the road.</a:t>
            </a:r>
            <a:endParaRPr lang="en-US" dirty="0"/>
          </a:p>
        </p:txBody>
      </p:sp>
      <p:sp>
        <p:nvSpPr>
          <p:cNvPr id="4" name="Slide Number Placeholder 3"/>
          <p:cNvSpPr>
            <a:spLocks noGrp="1"/>
          </p:cNvSpPr>
          <p:nvPr>
            <p:ph type="sldNum" sz="quarter" idx="10"/>
          </p:nvPr>
        </p:nvSpPr>
        <p:spPr/>
        <p:txBody>
          <a:bodyPr/>
          <a:lstStyle/>
          <a:p>
            <a:fld id="{E850DED9-AB58-D846-9CAB-934AE825FB60}" type="slidenum">
              <a:rPr lang="en-US" smtClean="0"/>
              <a:t>12</a:t>
            </a:fld>
            <a:endParaRPr lang="en-US"/>
          </a:p>
        </p:txBody>
      </p:sp>
    </p:spTree>
    <p:extLst>
      <p:ext uri="{BB962C8B-B14F-4D97-AF65-F5344CB8AC3E}">
        <p14:creationId xmlns:p14="http://schemas.microsoft.com/office/powerpoint/2010/main" val="245542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See also Mk 14:51 ; Mk 15:41 ; </a:t>
            </a:r>
            <a:r>
              <a:rPr lang="en-US" sz="1200" u="none" kern="1200" baseline="0" dirty="0" err="1" smtClean="0">
                <a:solidFill>
                  <a:schemeClr val="tx1"/>
                </a:solidFill>
                <a:latin typeface="+mn-lt"/>
                <a:ea typeface="+mn-ea"/>
                <a:cs typeface="+mn-cs"/>
              </a:rPr>
              <a:t>Jn</a:t>
            </a:r>
            <a:r>
              <a:rPr lang="en-US" sz="1200" u="none" kern="1200" baseline="0" dirty="0" smtClean="0">
                <a:solidFill>
                  <a:schemeClr val="tx1"/>
                </a:solidFill>
                <a:latin typeface="+mn-lt"/>
                <a:ea typeface="+mn-ea"/>
                <a:cs typeface="+mn-cs"/>
              </a:rPr>
              <a:t> 18:15</a:t>
            </a:r>
          </a:p>
          <a:p>
            <a:r>
              <a:rPr lang="en-US" sz="1200" b="1" u="none" kern="1200" baseline="0" dirty="0" smtClean="0">
                <a:solidFill>
                  <a:schemeClr val="tx1"/>
                </a:solidFill>
                <a:latin typeface="+mn-lt"/>
                <a:ea typeface="+mn-ea"/>
                <a:cs typeface="+mn-cs"/>
              </a:rPr>
              <a:t>Mark 14:51 (NIV) — 51</a:t>
            </a:r>
            <a:r>
              <a:rPr lang="en-US" sz="1200" b="0" u="none" kern="1200" baseline="0" dirty="0" smtClean="0">
                <a:solidFill>
                  <a:schemeClr val="tx1"/>
                </a:solidFill>
                <a:latin typeface="+mn-lt"/>
                <a:ea typeface="+mn-ea"/>
                <a:cs typeface="+mn-cs"/>
              </a:rPr>
              <a:t> A young man, wearing nothing but a linen garment, was following Jesus. When they seized him,</a:t>
            </a:r>
          </a:p>
          <a:p>
            <a:r>
              <a:rPr lang="en-US" sz="1200" b="1" u="none" kern="1200" baseline="0" dirty="0" smtClean="0">
                <a:solidFill>
                  <a:schemeClr val="tx1"/>
                </a:solidFill>
                <a:latin typeface="+mn-lt"/>
                <a:ea typeface="+mn-ea"/>
                <a:cs typeface="+mn-cs"/>
              </a:rPr>
              <a:t>Mark 15:41 (NIV) — 41</a:t>
            </a:r>
            <a:r>
              <a:rPr lang="en-US" sz="1200" b="0" u="none" kern="1200" baseline="0" dirty="0" smtClean="0">
                <a:solidFill>
                  <a:schemeClr val="tx1"/>
                </a:solidFill>
                <a:latin typeface="+mn-lt"/>
                <a:ea typeface="+mn-ea"/>
                <a:cs typeface="+mn-cs"/>
              </a:rPr>
              <a:t> In Galilee these women had followed him and cared for his needs. Many other women who had come up with him to Jerusalem were also there.</a:t>
            </a:r>
          </a:p>
          <a:p>
            <a:r>
              <a:rPr lang="en-US" sz="1200" b="1" u="none" kern="1200" baseline="0" dirty="0" smtClean="0">
                <a:solidFill>
                  <a:schemeClr val="tx1"/>
                </a:solidFill>
                <a:latin typeface="+mn-lt"/>
                <a:ea typeface="+mn-ea"/>
                <a:cs typeface="+mn-cs"/>
              </a:rPr>
              <a:t>John 18:15 (NIV) — 15</a:t>
            </a:r>
            <a:r>
              <a:rPr lang="en-US" sz="1200" b="0" u="none" kern="1200" baseline="0" dirty="0" smtClean="0">
                <a:solidFill>
                  <a:schemeClr val="tx1"/>
                </a:solidFill>
                <a:latin typeface="+mn-lt"/>
                <a:ea typeface="+mn-ea"/>
                <a:cs typeface="+mn-cs"/>
              </a:rPr>
              <a:t> Simon Peter and another disciple were following Jesus. Because this disciple was known to the high priest, he went with Jesus into the high priest’s courtyard,</a:t>
            </a:r>
            <a:endParaRPr lang="en-US" dirty="0"/>
          </a:p>
        </p:txBody>
      </p:sp>
      <p:sp>
        <p:nvSpPr>
          <p:cNvPr id="4" name="Slide Number Placeholder 3"/>
          <p:cNvSpPr>
            <a:spLocks noGrp="1"/>
          </p:cNvSpPr>
          <p:nvPr>
            <p:ph type="sldNum" sz="quarter" idx="10"/>
          </p:nvPr>
        </p:nvSpPr>
        <p:spPr/>
        <p:txBody>
          <a:bodyPr/>
          <a:lstStyle/>
          <a:p>
            <a:fld id="{E850DED9-AB58-D846-9CAB-934AE825FB60}" type="slidenum">
              <a:rPr lang="en-US" smtClean="0"/>
              <a:t>14</a:t>
            </a:fld>
            <a:endParaRPr lang="en-US"/>
          </a:p>
        </p:txBody>
      </p:sp>
    </p:spTree>
    <p:extLst>
      <p:ext uri="{BB962C8B-B14F-4D97-AF65-F5344CB8AC3E}">
        <p14:creationId xmlns:p14="http://schemas.microsoft.com/office/powerpoint/2010/main" val="1520980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Matthew 4:18–20 (NIV) — 18</a:t>
            </a:r>
            <a:r>
              <a:rPr lang="en-US" dirty="0" smtClean="0"/>
              <a:t> As Jesus was walking beside the Sea of Galilee, he saw two brothers, Simon called Peter and his brother Andrew. They were casting a net into the lake, for they were fishermen. </a:t>
            </a:r>
            <a:r>
              <a:rPr lang="en-US" b="1" dirty="0" smtClean="0"/>
              <a:t>19</a:t>
            </a:r>
            <a:r>
              <a:rPr lang="en-US" dirty="0" smtClean="0"/>
              <a:t> “Come, follow me,” Jesus said, “and I will send you out to fish for people.” </a:t>
            </a:r>
            <a:r>
              <a:rPr lang="en-US" b="1" dirty="0" smtClean="0"/>
              <a:t>20</a:t>
            </a:r>
            <a:r>
              <a:rPr lang="en-US" dirty="0" smtClean="0"/>
              <a:t> At once they left their nets and followed him.</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See </a:t>
            </a:r>
            <a:r>
              <a:rPr lang="en-US" sz="1200" u="none" kern="1200" baseline="0" dirty="0" smtClean="0">
                <a:solidFill>
                  <a:schemeClr val="tx1"/>
                </a:solidFill>
                <a:latin typeface="+mn-lt"/>
                <a:ea typeface="+mn-ea"/>
                <a:cs typeface="+mn-cs"/>
              </a:rPr>
              <a:t>also Lk 5:11</a:t>
            </a:r>
          </a:p>
          <a:p>
            <a:r>
              <a:rPr lang="en-US" sz="1200" b="1" u="none" kern="1200" baseline="0" dirty="0" smtClean="0">
                <a:solidFill>
                  <a:schemeClr val="tx1"/>
                </a:solidFill>
                <a:latin typeface="+mn-lt"/>
                <a:ea typeface="+mn-ea"/>
                <a:cs typeface="+mn-cs"/>
              </a:rPr>
              <a:t>Luke 5:11 (NIV) — 11</a:t>
            </a:r>
            <a:r>
              <a:rPr lang="en-US" sz="1200" b="0" u="none" kern="1200" baseline="0" dirty="0" smtClean="0">
                <a:solidFill>
                  <a:schemeClr val="tx1"/>
                </a:solidFill>
                <a:latin typeface="+mn-lt"/>
                <a:ea typeface="+mn-ea"/>
                <a:cs typeface="+mn-cs"/>
              </a:rPr>
              <a:t> So they pulled their boats up on shore, left everything and followed him.</a:t>
            </a:r>
            <a:endParaRPr lang="en-US" dirty="0"/>
          </a:p>
        </p:txBody>
      </p:sp>
      <p:sp>
        <p:nvSpPr>
          <p:cNvPr id="4" name="Slide Number Placeholder 3"/>
          <p:cNvSpPr>
            <a:spLocks noGrp="1"/>
          </p:cNvSpPr>
          <p:nvPr>
            <p:ph type="sldNum" sz="quarter" idx="10"/>
          </p:nvPr>
        </p:nvSpPr>
        <p:spPr/>
        <p:txBody>
          <a:bodyPr/>
          <a:lstStyle/>
          <a:p>
            <a:fld id="{E850DED9-AB58-D846-9CAB-934AE825FB60}" type="slidenum">
              <a:rPr lang="en-US" smtClean="0"/>
              <a:t>16</a:t>
            </a:fld>
            <a:endParaRPr lang="en-US"/>
          </a:p>
        </p:txBody>
      </p:sp>
    </p:spTree>
    <p:extLst>
      <p:ext uri="{BB962C8B-B14F-4D97-AF65-F5344CB8AC3E}">
        <p14:creationId xmlns:p14="http://schemas.microsoft.com/office/powerpoint/2010/main" val="1622942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Mark 1:19–20 (NIV) — 19</a:t>
            </a:r>
            <a:r>
              <a:rPr lang="en-US" dirty="0" smtClean="0"/>
              <a:t> When he had gone a little farther, he saw James son of Zebedee and his brother John in a boat, preparing their nets. </a:t>
            </a:r>
            <a:r>
              <a:rPr lang="en-US" b="1" dirty="0" smtClean="0"/>
              <a:t>20</a:t>
            </a:r>
            <a:r>
              <a:rPr lang="en-US" dirty="0" smtClean="0"/>
              <a:t> Without delay he called them, and they left their father Zebedee in the boat with the hired men and followed him.</a:t>
            </a:r>
            <a:endParaRPr lang="en-US" dirty="0"/>
          </a:p>
        </p:txBody>
      </p:sp>
      <p:sp>
        <p:nvSpPr>
          <p:cNvPr id="4" name="Slide Number Placeholder 3"/>
          <p:cNvSpPr>
            <a:spLocks noGrp="1"/>
          </p:cNvSpPr>
          <p:nvPr>
            <p:ph type="sldNum" sz="quarter" idx="10"/>
          </p:nvPr>
        </p:nvSpPr>
        <p:spPr/>
        <p:txBody>
          <a:bodyPr/>
          <a:lstStyle/>
          <a:p>
            <a:fld id="{E850DED9-AB58-D846-9CAB-934AE825FB60}" type="slidenum">
              <a:rPr lang="en-US" smtClean="0"/>
              <a:t>17</a:t>
            </a:fld>
            <a:endParaRPr lang="en-US"/>
          </a:p>
        </p:txBody>
      </p:sp>
    </p:spTree>
    <p:extLst>
      <p:ext uri="{BB962C8B-B14F-4D97-AF65-F5344CB8AC3E}">
        <p14:creationId xmlns:p14="http://schemas.microsoft.com/office/powerpoint/2010/main" val="1120198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275947">
            <a:off x="4789336" y="1207012"/>
            <a:ext cx="2312103" cy="390525"/>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374" y="1142953"/>
            <a:ext cx="7643191" cy="2405317"/>
          </a:xfrm>
        </p:spPr>
        <p:txBody>
          <a:bodyPr/>
          <a:lstStyle>
            <a:lvl1pPr>
              <a:defRPr>
                <a:solidFill>
                  <a:srgbClr val="4B4215"/>
                </a:solidFill>
              </a:defRPr>
            </a:lvl1pPr>
          </a:lstStyle>
          <a:p>
            <a:r>
              <a:rPr lang="en-US" dirty="0" smtClean="0"/>
              <a:t>Add Your Title</a:t>
            </a:r>
            <a:endParaRPr lang="en-US" dirty="0"/>
          </a:p>
        </p:txBody>
      </p:sp>
      <p:sp>
        <p:nvSpPr>
          <p:cNvPr id="5" name="Text Placeholder 3"/>
          <p:cNvSpPr>
            <a:spLocks noGrp="1"/>
          </p:cNvSpPr>
          <p:nvPr>
            <p:ph type="body" sz="quarter" idx="12" hasCustomPrompt="1"/>
          </p:nvPr>
        </p:nvSpPr>
        <p:spPr>
          <a:xfrm rot="275947">
            <a:off x="3262744" y="267660"/>
            <a:ext cx="3924039" cy="719129"/>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227482"/>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468313" y="227482"/>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rot="21287541">
            <a:off x="606488" y="3567896"/>
            <a:ext cx="4171507" cy="527369"/>
          </a:xfrm>
        </p:spPr>
        <p:txBody>
          <a:bodyPr>
            <a:normAutofit/>
          </a:bodyPr>
          <a:lstStyle>
            <a:lvl1pPr>
              <a:defRPr sz="2800">
                <a:solidFill>
                  <a:srgbClr val="4B4215"/>
                </a:solidFill>
              </a:defRPr>
            </a:lvl1pPr>
          </a:lstStyle>
          <a:p>
            <a:r>
              <a:rPr lang="en-US" dirty="0" smtClean="0"/>
              <a:t>Add Your Title</a:t>
            </a:r>
            <a:endParaRPr lang="en-US" dirty="0"/>
          </a:p>
        </p:txBody>
      </p:sp>
      <p:sp>
        <p:nvSpPr>
          <p:cNvPr id="5" name="Text Placeholder 6"/>
          <p:cNvSpPr>
            <a:spLocks noGrp="1"/>
          </p:cNvSpPr>
          <p:nvPr>
            <p:ph type="body" sz="quarter" idx="11" hasCustomPrompt="1"/>
          </p:nvPr>
        </p:nvSpPr>
        <p:spPr>
          <a:xfrm>
            <a:off x="468313" y="227482"/>
            <a:ext cx="8211824" cy="3239408"/>
          </a:xfrm>
        </p:spPr>
        <p:txBody>
          <a:bodyPr anchor="ctr">
            <a:normAutofit/>
          </a:bodyPr>
          <a:lstStyle>
            <a:lvl1pPr algn="ctr">
              <a:defRPr sz="3600"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3436013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2887639"/>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3443161"/>
            <a:ext cx="8159750" cy="354794"/>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16916"/>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2/28/16</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318927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2/28/16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 id="2147483658" r:id="rId9"/>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ctr" defTabSz="914400" rtl="0" eaLnBrk="1" latinLnBrk="0" hangingPunct="1">
        <a:spcBef>
          <a:spcPct val="0"/>
        </a:spcBef>
        <a:buNone/>
        <a:defRPr sz="4400" kern="1200">
          <a:solidFill>
            <a:srgbClr val="553114"/>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553114"/>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553114"/>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553114"/>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553114"/>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553114"/>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3252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Those </a:t>
            </a:r>
            <a:r>
              <a:rPr lang="en-US" b="1" dirty="0"/>
              <a:t>who followed Jesus </a:t>
            </a:r>
            <a:r>
              <a:rPr lang="en-US" b="1" dirty="0" smtClean="0"/>
              <a:t>Christ</a:t>
            </a:r>
            <a:endParaRPr lang="en-US" dirty="0"/>
          </a:p>
        </p:txBody>
      </p:sp>
      <p:sp>
        <p:nvSpPr>
          <p:cNvPr id="5" name="Text Placeholder 4"/>
          <p:cNvSpPr>
            <a:spLocks noGrp="1"/>
          </p:cNvSpPr>
          <p:nvPr>
            <p:ph type="body" sz="quarter" idx="12"/>
          </p:nvPr>
        </p:nvSpPr>
        <p:spPr/>
        <p:txBody>
          <a:bodyPr>
            <a:normAutofit/>
          </a:bodyPr>
          <a:lstStyle/>
          <a:p>
            <a:r>
              <a:rPr lang="en-US" sz="2800" dirty="0" smtClean="0"/>
              <a:t>Following Jesus Christ</a:t>
            </a:r>
            <a:endParaRPr lang="en-US" sz="2800" dirty="0"/>
          </a:p>
        </p:txBody>
      </p:sp>
    </p:spTree>
    <p:extLst>
      <p:ext uri="{BB962C8B-B14F-4D97-AF65-F5344CB8AC3E}">
        <p14:creationId xmlns:p14="http://schemas.microsoft.com/office/powerpoint/2010/main" val="38938567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Crowds of people</a:t>
            </a:r>
            <a:endParaRPr lang="en-US" dirty="0"/>
          </a:p>
        </p:txBody>
      </p:sp>
      <p:sp>
        <p:nvSpPr>
          <p:cNvPr id="3" name="Text Placeholder 2"/>
          <p:cNvSpPr>
            <a:spLocks noGrp="1"/>
          </p:cNvSpPr>
          <p:nvPr>
            <p:ph type="body" sz="quarter" idx="11"/>
          </p:nvPr>
        </p:nvSpPr>
        <p:spPr/>
        <p:txBody>
          <a:bodyPr/>
          <a:lstStyle/>
          <a:p>
            <a:r>
              <a:rPr lang="en-US" b="1" dirty="0"/>
              <a:t>Matthew 4:25 (NIV) — 25</a:t>
            </a:r>
            <a:r>
              <a:rPr lang="en-US" dirty="0"/>
              <a:t> Large crowds from Galilee, the Decapolis, Jerusalem, Judea and the region across the Jordan followed him.</a:t>
            </a:r>
          </a:p>
        </p:txBody>
      </p:sp>
    </p:spTree>
    <p:extLst>
      <p:ext uri="{BB962C8B-B14F-4D97-AF65-F5344CB8AC3E}">
        <p14:creationId xmlns:p14="http://schemas.microsoft.com/office/powerpoint/2010/main" val="12188974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Those who were healed</a:t>
            </a:r>
            <a:endParaRPr lang="en-US" dirty="0"/>
          </a:p>
        </p:txBody>
      </p:sp>
      <p:sp>
        <p:nvSpPr>
          <p:cNvPr id="3" name="Text Placeholder 2"/>
          <p:cNvSpPr>
            <a:spLocks noGrp="1"/>
          </p:cNvSpPr>
          <p:nvPr>
            <p:ph type="body" sz="quarter" idx="11"/>
          </p:nvPr>
        </p:nvSpPr>
        <p:spPr/>
        <p:txBody>
          <a:bodyPr/>
          <a:lstStyle/>
          <a:p>
            <a:r>
              <a:rPr lang="en-US" b="1" dirty="0"/>
              <a:t>Matthew 20:34 (NIV) — 34</a:t>
            </a:r>
            <a:r>
              <a:rPr lang="en-US" dirty="0"/>
              <a:t> Jesus had compassion on them and touched their eyes. Immediately they received their sight and followed him.</a:t>
            </a:r>
          </a:p>
        </p:txBody>
      </p:sp>
    </p:spTree>
    <p:extLst>
      <p:ext uri="{BB962C8B-B14F-4D97-AF65-F5344CB8AC3E}">
        <p14:creationId xmlns:p14="http://schemas.microsoft.com/office/powerpoint/2010/main" val="6681881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Those who were needy</a:t>
            </a:r>
            <a:endParaRPr lang="en-US" dirty="0"/>
          </a:p>
        </p:txBody>
      </p:sp>
      <p:sp>
        <p:nvSpPr>
          <p:cNvPr id="3" name="Text Placeholder 2"/>
          <p:cNvSpPr>
            <a:spLocks noGrp="1"/>
          </p:cNvSpPr>
          <p:nvPr>
            <p:ph type="body" sz="quarter" idx="11"/>
          </p:nvPr>
        </p:nvSpPr>
        <p:spPr/>
        <p:txBody>
          <a:bodyPr/>
          <a:lstStyle/>
          <a:p>
            <a:r>
              <a:rPr lang="en-US" b="1" dirty="0"/>
              <a:t>Matthew 9:27 (NIV) — 27</a:t>
            </a:r>
            <a:r>
              <a:rPr lang="en-US" dirty="0"/>
              <a:t> As Jesus went on from there, two blind men followed him, calling out, “Have mercy on us, Son of David!”</a:t>
            </a:r>
          </a:p>
        </p:txBody>
      </p:sp>
    </p:spTree>
    <p:extLst>
      <p:ext uri="{BB962C8B-B14F-4D97-AF65-F5344CB8AC3E}">
        <p14:creationId xmlns:p14="http://schemas.microsoft.com/office/powerpoint/2010/main" val="7355778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disciples</a:t>
            </a:r>
            <a:endParaRPr lang="en-US" dirty="0"/>
          </a:p>
        </p:txBody>
      </p:sp>
      <p:sp>
        <p:nvSpPr>
          <p:cNvPr id="3" name="Text Placeholder 2"/>
          <p:cNvSpPr>
            <a:spLocks noGrp="1"/>
          </p:cNvSpPr>
          <p:nvPr>
            <p:ph type="body" sz="quarter" idx="11"/>
          </p:nvPr>
        </p:nvSpPr>
        <p:spPr/>
        <p:txBody>
          <a:bodyPr/>
          <a:lstStyle/>
          <a:p>
            <a:r>
              <a:rPr lang="en-US" b="1" dirty="0"/>
              <a:t>Matthew 8:23 (NIV) — 23</a:t>
            </a:r>
            <a:r>
              <a:rPr lang="en-US" dirty="0"/>
              <a:t> Then he got into the boat and his disciples followed him.</a:t>
            </a:r>
          </a:p>
        </p:txBody>
      </p:sp>
    </p:spTree>
    <p:extLst>
      <p:ext uri="{BB962C8B-B14F-4D97-AF65-F5344CB8AC3E}">
        <p14:creationId xmlns:p14="http://schemas.microsoft.com/office/powerpoint/2010/main" val="14189398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a:t>
            </a:r>
            <a:r>
              <a:rPr lang="en-US" b="1" dirty="0" smtClean="0"/>
              <a:t>hose </a:t>
            </a:r>
            <a:r>
              <a:rPr lang="en-US" b="1" dirty="0"/>
              <a:t>who obeyed Jesus Christ’s call to follow </a:t>
            </a:r>
            <a:r>
              <a:rPr lang="en-US" b="1" dirty="0" smtClean="0"/>
              <a:t>him</a:t>
            </a:r>
            <a:endParaRPr lang="en-US" dirty="0"/>
          </a:p>
        </p:txBody>
      </p:sp>
      <p:sp>
        <p:nvSpPr>
          <p:cNvPr id="3" name="Text Placeholder 2"/>
          <p:cNvSpPr>
            <a:spLocks noGrp="1"/>
          </p:cNvSpPr>
          <p:nvPr>
            <p:ph type="body" sz="quarter" idx="12"/>
          </p:nvPr>
        </p:nvSpPr>
        <p:spPr/>
        <p:txBody>
          <a:bodyPr>
            <a:normAutofit/>
          </a:bodyPr>
          <a:lstStyle/>
          <a:p>
            <a:r>
              <a:rPr lang="en-US" sz="2800" dirty="0"/>
              <a:t>Following Jesus </a:t>
            </a:r>
            <a:r>
              <a:rPr lang="en-US" sz="2800" dirty="0" smtClean="0"/>
              <a:t>Christ</a:t>
            </a:r>
            <a:endParaRPr lang="en-US" sz="2800" dirty="0"/>
          </a:p>
        </p:txBody>
      </p:sp>
    </p:spTree>
    <p:extLst>
      <p:ext uri="{BB962C8B-B14F-4D97-AF65-F5344CB8AC3E}">
        <p14:creationId xmlns:p14="http://schemas.microsoft.com/office/powerpoint/2010/main" val="18053229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Peter and Andrew</a:t>
            </a:r>
            <a:endParaRPr lang="en-US" dirty="0"/>
          </a:p>
        </p:txBody>
      </p:sp>
      <p:sp>
        <p:nvSpPr>
          <p:cNvPr id="3" name="Text Placeholder 2"/>
          <p:cNvSpPr>
            <a:spLocks noGrp="1"/>
          </p:cNvSpPr>
          <p:nvPr>
            <p:ph type="body" sz="quarter" idx="11"/>
          </p:nvPr>
        </p:nvSpPr>
        <p:spPr/>
        <p:txBody>
          <a:bodyPr>
            <a:normAutofit/>
          </a:bodyPr>
          <a:lstStyle/>
          <a:p>
            <a:r>
              <a:rPr lang="en-US" b="1" dirty="0"/>
              <a:t>Matthew </a:t>
            </a:r>
            <a:r>
              <a:rPr lang="en-US" b="1" dirty="0" smtClean="0"/>
              <a:t>4:19–20 </a:t>
            </a:r>
            <a:r>
              <a:rPr lang="en-US" b="1" dirty="0"/>
              <a:t>(NIV) </a:t>
            </a:r>
            <a:r>
              <a:rPr lang="en-US" b="1" dirty="0" smtClean="0"/>
              <a:t>—19</a:t>
            </a:r>
            <a:r>
              <a:rPr lang="en-US" dirty="0" smtClean="0"/>
              <a:t> </a:t>
            </a:r>
            <a:r>
              <a:rPr lang="en-US" dirty="0"/>
              <a:t>“Come, follow me,” Jesus said, “and I will send you out to fish for people.” </a:t>
            </a:r>
            <a:r>
              <a:rPr lang="en-US" b="1" dirty="0"/>
              <a:t>20</a:t>
            </a:r>
            <a:r>
              <a:rPr lang="en-US" dirty="0"/>
              <a:t> At once they left their nets and followed him.</a:t>
            </a:r>
          </a:p>
        </p:txBody>
      </p:sp>
    </p:spTree>
    <p:extLst>
      <p:ext uri="{BB962C8B-B14F-4D97-AF65-F5344CB8AC3E}">
        <p14:creationId xmlns:p14="http://schemas.microsoft.com/office/powerpoint/2010/main" val="4626304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James and John</a:t>
            </a:r>
            <a:endParaRPr lang="en-US" dirty="0"/>
          </a:p>
        </p:txBody>
      </p:sp>
      <p:sp>
        <p:nvSpPr>
          <p:cNvPr id="3" name="Text Placeholder 2"/>
          <p:cNvSpPr>
            <a:spLocks noGrp="1"/>
          </p:cNvSpPr>
          <p:nvPr>
            <p:ph type="body" sz="quarter" idx="11"/>
          </p:nvPr>
        </p:nvSpPr>
        <p:spPr/>
        <p:txBody>
          <a:bodyPr>
            <a:normAutofit/>
          </a:bodyPr>
          <a:lstStyle/>
          <a:p>
            <a:r>
              <a:rPr lang="en-US" b="1" dirty="0"/>
              <a:t>Mark </a:t>
            </a:r>
            <a:r>
              <a:rPr lang="en-US" b="1" dirty="0" smtClean="0"/>
              <a:t>1:20 </a:t>
            </a:r>
            <a:r>
              <a:rPr lang="en-US" b="1" dirty="0"/>
              <a:t>(NIV) </a:t>
            </a:r>
            <a:r>
              <a:rPr lang="en-US" b="1" dirty="0" smtClean="0"/>
              <a:t>—20</a:t>
            </a:r>
            <a:r>
              <a:rPr lang="en-US" dirty="0" smtClean="0"/>
              <a:t> </a:t>
            </a:r>
            <a:r>
              <a:rPr lang="en-US" dirty="0"/>
              <a:t>Without delay he called them, and they left their father Zebedee in the boat with the hired men and followed him.</a:t>
            </a:r>
          </a:p>
        </p:txBody>
      </p:sp>
    </p:spTree>
    <p:extLst>
      <p:ext uri="{BB962C8B-B14F-4D97-AF65-F5344CB8AC3E}">
        <p14:creationId xmlns:p14="http://schemas.microsoft.com/office/powerpoint/2010/main" val="9357165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Matthew</a:t>
            </a:r>
            <a:endParaRPr lang="en-US" dirty="0"/>
          </a:p>
        </p:txBody>
      </p:sp>
      <p:sp>
        <p:nvSpPr>
          <p:cNvPr id="3" name="Text Placeholder 2"/>
          <p:cNvSpPr>
            <a:spLocks noGrp="1"/>
          </p:cNvSpPr>
          <p:nvPr>
            <p:ph type="body" sz="quarter" idx="11"/>
          </p:nvPr>
        </p:nvSpPr>
        <p:spPr/>
        <p:txBody>
          <a:bodyPr>
            <a:normAutofit lnSpcReduction="10000"/>
          </a:bodyPr>
          <a:lstStyle/>
          <a:p>
            <a:r>
              <a:rPr lang="en-US" b="1" dirty="0"/>
              <a:t>Matthew 9:9 (NIV) — 9</a:t>
            </a:r>
            <a:r>
              <a:rPr lang="en-US" dirty="0"/>
              <a:t> As Jesus went on from there, he saw a man named Matthew sitting at the tax collector’s booth. “Follow me,” he told him, and Matthew got up and followed him.</a:t>
            </a:r>
          </a:p>
        </p:txBody>
      </p:sp>
    </p:spTree>
    <p:extLst>
      <p:ext uri="{BB962C8B-B14F-4D97-AF65-F5344CB8AC3E}">
        <p14:creationId xmlns:p14="http://schemas.microsoft.com/office/powerpoint/2010/main" val="3381931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Philip</a:t>
            </a:r>
            <a:endParaRPr lang="en-US" dirty="0"/>
          </a:p>
        </p:txBody>
      </p:sp>
      <p:sp>
        <p:nvSpPr>
          <p:cNvPr id="3" name="Text Placeholder 2"/>
          <p:cNvSpPr>
            <a:spLocks noGrp="1"/>
          </p:cNvSpPr>
          <p:nvPr>
            <p:ph type="body" sz="quarter" idx="11"/>
          </p:nvPr>
        </p:nvSpPr>
        <p:spPr/>
        <p:txBody>
          <a:bodyPr>
            <a:normAutofit lnSpcReduction="10000"/>
          </a:bodyPr>
          <a:lstStyle/>
          <a:p>
            <a:r>
              <a:rPr lang="en-US" b="1" dirty="0"/>
              <a:t>John </a:t>
            </a:r>
            <a:r>
              <a:rPr lang="en-US" b="1" dirty="0" smtClean="0"/>
              <a:t>1:45 </a:t>
            </a:r>
            <a:r>
              <a:rPr lang="en-US" b="1" dirty="0"/>
              <a:t>(NIV) </a:t>
            </a:r>
            <a:r>
              <a:rPr lang="en-US" b="1" dirty="0" smtClean="0"/>
              <a:t>—45</a:t>
            </a:r>
            <a:r>
              <a:rPr lang="en-US" dirty="0" smtClean="0"/>
              <a:t> </a:t>
            </a:r>
            <a:r>
              <a:rPr lang="en-US" dirty="0"/>
              <a:t>Philip found Nathanael and told him, “We have found the one Moses wrote about in the Law, and about whom the prophets also wrote—Jesus of Nazareth, the son of Joseph.”</a:t>
            </a:r>
          </a:p>
        </p:txBody>
      </p:sp>
    </p:spTree>
    <p:extLst>
      <p:ext uri="{BB962C8B-B14F-4D97-AF65-F5344CB8AC3E}">
        <p14:creationId xmlns:p14="http://schemas.microsoft.com/office/powerpoint/2010/main" val="11200344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r>
              <a:rPr lang="fi-FI" sz="3600" dirty="0" smtClean="0"/>
              <a:t>5:27–32pp—Mt </a:t>
            </a:r>
            <a:r>
              <a:rPr lang="fi-FI" sz="3600" dirty="0"/>
              <a:t>9:9–13; Mk 2:14–17</a:t>
            </a:r>
          </a:p>
          <a:p>
            <a:r>
              <a:rPr lang="fi-FI" sz="3600" baseline="30000" dirty="0"/>
              <a:t>27 </a:t>
            </a:r>
            <a:r>
              <a:rPr lang="fi-FI" sz="3600" dirty="0" err="1"/>
              <a:t>After</a:t>
            </a:r>
            <a:r>
              <a:rPr lang="fi-FI" sz="3600" dirty="0"/>
              <a:t> </a:t>
            </a:r>
            <a:r>
              <a:rPr lang="fi-FI" sz="3600" dirty="0" err="1"/>
              <a:t>this</a:t>
            </a:r>
            <a:r>
              <a:rPr lang="fi-FI" sz="3600" dirty="0"/>
              <a:t>, Jesus </a:t>
            </a:r>
            <a:r>
              <a:rPr lang="fi-FI" sz="3600" dirty="0" err="1"/>
              <a:t>went</a:t>
            </a:r>
            <a:r>
              <a:rPr lang="fi-FI" sz="3600" dirty="0"/>
              <a:t> out and </a:t>
            </a:r>
            <a:r>
              <a:rPr lang="fi-FI" sz="3600" dirty="0" err="1"/>
              <a:t>saw</a:t>
            </a:r>
            <a:r>
              <a:rPr lang="fi-FI" sz="3600" dirty="0"/>
              <a:t> a </a:t>
            </a:r>
            <a:r>
              <a:rPr lang="fi-FI" sz="3600" dirty="0" err="1"/>
              <a:t>tax</a:t>
            </a:r>
            <a:r>
              <a:rPr lang="fi-FI" sz="3600" dirty="0"/>
              <a:t> </a:t>
            </a:r>
            <a:r>
              <a:rPr lang="fi-FI" sz="3600" dirty="0" err="1"/>
              <a:t>collector</a:t>
            </a:r>
            <a:r>
              <a:rPr lang="fi-FI" sz="3600" dirty="0"/>
              <a:t> </a:t>
            </a:r>
            <a:r>
              <a:rPr lang="fi-FI" sz="3600" dirty="0" err="1"/>
              <a:t>by</a:t>
            </a:r>
            <a:r>
              <a:rPr lang="fi-FI" sz="3600" dirty="0"/>
              <a:t> </a:t>
            </a:r>
            <a:r>
              <a:rPr lang="fi-FI" sz="3600" dirty="0" err="1"/>
              <a:t>the</a:t>
            </a:r>
            <a:r>
              <a:rPr lang="fi-FI" sz="3600" dirty="0"/>
              <a:t> </a:t>
            </a:r>
            <a:r>
              <a:rPr lang="fi-FI" sz="3600" dirty="0" err="1"/>
              <a:t>name</a:t>
            </a:r>
            <a:r>
              <a:rPr lang="fi-FI" sz="3600" dirty="0"/>
              <a:t> of Levi </a:t>
            </a:r>
            <a:r>
              <a:rPr lang="fi-FI" sz="3600" dirty="0" err="1"/>
              <a:t>sitting</a:t>
            </a:r>
            <a:r>
              <a:rPr lang="fi-FI" sz="3600" dirty="0"/>
              <a:t> at </a:t>
            </a:r>
            <a:r>
              <a:rPr lang="fi-FI" sz="3600" dirty="0" err="1"/>
              <a:t>his</a:t>
            </a:r>
            <a:r>
              <a:rPr lang="fi-FI" sz="3600" dirty="0"/>
              <a:t> </a:t>
            </a:r>
            <a:r>
              <a:rPr lang="fi-FI" sz="3600" dirty="0" err="1"/>
              <a:t>tax</a:t>
            </a:r>
            <a:r>
              <a:rPr lang="fi-FI" sz="3600" dirty="0"/>
              <a:t> </a:t>
            </a:r>
            <a:r>
              <a:rPr lang="fi-FI" sz="3600" dirty="0" err="1"/>
              <a:t>booth</a:t>
            </a:r>
            <a:r>
              <a:rPr lang="fi-FI" sz="3600" dirty="0"/>
              <a:t>. “</a:t>
            </a:r>
            <a:r>
              <a:rPr lang="fi-FI" sz="3600" dirty="0" err="1"/>
              <a:t>Follow</a:t>
            </a:r>
            <a:r>
              <a:rPr lang="fi-FI" sz="3600" dirty="0"/>
              <a:t> me,” Jesus </a:t>
            </a:r>
            <a:r>
              <a:rPr lang="fi-FI" sz="3600" dirty="0" err="1"/>
              <a:t>said</a:t>
            </a:r>
            <a:r>
              <a:rPr lang="fi-FI" sz="3600" dirty="0"/>
              <a:t> to </a:t>
            </a:r>
            <a:r>
              <a:rPr lang="fi-FI" sz="3600" dirty="0" err="1"/>
              <a:t>him</a:t>
            </a:r>
            <a:r>
              <a:rPr lang="fi-FI" sz="3600" dirty="0"/>
              <a:t>, </a:t>
            </a:r>
          </a:p>
        </p:txBody>
      </p:sp>
      <p:sp>
        <p:nvSpPr>
          <p:cNvPr id="5" name="Text Placeholder 4"/>
          <p:cNvSpPr>
            <a:spLocks noGrp="1"/>
          </p:cNvSpPr>
          <p:nvPr>
            <p:ph type="body" sz="quarter" idx="14"/>
          </p:nvPr>
        </p:nvSpPr>
        <p:spPr/>
        <p:txBody>
          <a:bodyPr>
            <a:noAutofit/>
          </a:bodyPr>
          <a:lstStyle/>
          <a:p>
            <a:r>
              <a:rPr lang="fi-FI" sz="2800" dirty="0"/>
              <a:t>Luke 5:27–32 (NIV</a:t>
            </a:r>
            <a:r>
              <a:rPr lang="fi-FI" sz="2800" dirty="0" smtClean="0"/>
              <a:t>)</a:t>
            </a:r>
            <a:endParaRPr lang="fi-FI" sz="2800" dirty="0"/>
          </a:p>
        </p:txBody>
      </p:sp>
    </p:spTree>
    <p:extLst>
      <p:ext uri="{BB962C8B-B14F-4D97-AF65-F5344CB8AC3E}">
        <p14:creationId xmlns:p14="http://schemas.microsoft.com/office/powerpoint/2010/main" val="3877253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Those </a:t>
            </a:r>
            <a:r>
              <a:rPr lang="en-US" b="1" dirty="0"/>
              <a:t>who hesitated when called to follow Jesus Christ</a:t>
            </a:r>
            <a:endParaRPr lang="en-US" dirty="0"/>
          </a:p>
        </p:txBody>
      </p:sp>
      <p:sp>
        <p:nvSpPr>
          <p:cNvPr id="3" name="Text Placeholder 2"/>
          <p:cNvSpPr>
            <a:spLocks noGrp="1"/>
          </p:cNvSpPr>
          <p:nvPr>
            <p:ph type="body" sz="quarter" idx="12"/>
          </p:nvPr>
        </p:nvSpPr>
        <p:spPr/>
        <p:txBody>
          <a:bodyPr>
            <a:normAutofit/>
          </a:bodyPr>
          <a:lstStyle/>
          <a:p>
            <a:r>
              <a:rPr lang="en-US" sz="2800" dirty="0"/>
              <a:t>Following Jesus </a:t>
            </a:r>
            <a:r>
              <a:rPr lang="en-US" sz="2800" dirty="0" smtClean="0"/>
              <a:t>Christ</a:t>
            </a:r>
            <a:endParaRPr lang="en-US" sz="2800" dirty="0"/>
          </a:p>
        </p:txBody>
      </p:sp>
    </p:spTree>
    <p:extLst>
      <p:ext uri="{BB962C8B-B14F-4D97-AF65-F5344CB8AC3E}">
        <p14:creationId xmlns:p14="http://schemas.microsoft.com/office/powerpoint/2010/main" val="8807989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Examples of those who hesitated when called to follow Jesus Christ</a:t>
            </a:r>
            <a:endParaRPr lang="en-US" dirty="0"/>
          </a:p>
        </p:txBody>
      </p:sp>
      <p:sp>
        <p:nvSpPr>
          <p:cNvPr id="3" name="Text Placeholder 2"/>
          <p:cNvSpPr>
            <a:spLocks noGrp="1"/>
          </p:cNvSpPr>
          <p:nvPr>
            <p:ph type="body" sz="quarter" idx="11"/>
          </p:nvPr>
        </p:nvSpPr>
        <p:spPr/>
        <p:txBody>
          <a:bodyPr/>
          <a:lstStyle/>
          <a:p>
            <a:r>
              <a:rPr lang="en-US" b="1" dirty="0"/>
              <a:t>Matthew 19:21 (NIV) — 21</a:t>
            </a:r>
            <a:r>
              <a:rPr lang="en-US" dirty="0"/>
              <a:t> Jesus answered, “If you want to be perfect, go, sell your possessions and give to the poor, and you will have treasure in heaven. Then come, follow me.”</a:t>
            </a:r>
          </a:p>
        </p:txBody>
      </p:sp>
    </p:spTree>
    <p:extLst>
      <p:ext uri="{BB962C8B-B14F-4D97-AF65-F5344CB8AC3E}">
        <p14:creationId xmlns:p14="http://schemas.microsoft.com/office/powerpoint/2010/main" val="336982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Examples of those who hesitated when called to follow Jesus Christ</a:t>
            </a:r>
            <a:endParaRPr lang="en-US" dirty="0"/>
          </a:p>
        </p:txBody>
      </p:sp>
      <p:sp>
        <p:nvSpPr>
          <p:cNvPr id="3" name="Text Placeholder 2"/>
          <p:cNvSpPr>
            <a:spLocks noGrp="1"/>
          </p:cNvSpPr>
          <p:nvPr>
            <p:ph type="body" sz="quarter" idx="11"/>
          </p:nvPr>
        </p:nvSpPr>
        <p:spPr/>
        <p:txBody>
          <a:bodyPr/>
          <a:lstStyle/>
          <a:p>
            <a:r>
              <a:rPr lang="en-US" b="1" dirty="0"/>
              <a:t>Luke </a:t>
            </a:r>
            <a:r>
              <a:rPr lang="en-US" b="1" dirty="0" smtClean="0"/>
              <a:t>9:60 </a:t>
            </a:r>
            <a:r>
              <a:rPr lang="en-US" b="1" dirty="0"/>
              <a:t>(NIV) </a:t>
            </a:r>
            <a:r>
              <a:rPr lang="en-US" b="1" dirty="0" smtClean="0"/>
              <a:t>—60</a:t>
            </a:r>
            <a:r>
              <a:rPr lang="en-US" dirty="0" smtClean="0"/>
              <a:t> </a:t>
            </a:r>
            <a:r>
              <a:rPr lang="en-US" dirty="0"/>
              <a:t>Jesus said to him, “Let the dead bury their own dead, but you go and proclaim the kingdom of God.”</a:t>
            </a:r>
          </a:p>
        </p:txBody>
      </p:sp>
    </p:spTree>
    <p:extLst>
      <p:ext uri="{BB962C8B-B14F-4D97-AF65-F5344CB8AC3E}">
        <p14:creationId xmlns:p14="http://schemas.microsoft.com/office/powerpoint/2010/main" val="7527511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cost of following Jesus Christ</a:t>
            </a:r>
            <a:endParaRPr lang="en-US" dirty="0"/>
          </a:p>
        </p:txBody>
      </p:sp>
      <p:sp>
        <p:nvSpPr>
          <p:cNvPr id="3" name="Text Placeholder 2"/>
          <p:cNvSpPr>
            <a:spLocks noGrp="1"/>
          </p:cNvSpPr>
          <p:nvPr>
            <p:ph type="body" sz="quarter" idx="12"/>
          </p:nvPr>
        </p:nvSpPr>
        <p:spPr/>
        <p:txBody>
          <a:bodyPr>
            <a:normAutofit/>
          </a:bodyPr>
          <a:lstStyle/>
          <a:p>
            <a:r>
              <a:rPr lang="en-US" sz="2800" dirty="0"/>
              <a:t>Following Jesus </a:t>
            </a:r>
            <a:r>
              <a:rPr lang="en-US" sz="2800" dirty="0" smtClean="0"/>
              <a:t>Christ</a:t>
            </a:r>
            <a:endParaRPr lang="en-US" sz="2800" dirty="0"/>
          </a:p>
        </p:txBody>
      </p:sp>
    </p:spTree>
    <p:extLst>
      <p:ext uri="{BB962C8B-B14F-4D97-AF65-F5344CB8AC3E}">
        <p14:creationId xmlns:p14="http://schemas.microsoft.com/office/powerpoint/2010/main" val="6921016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Carrying one’s cross</a:t>
            </a:r>
            <a:endParaRPr lang="en-US" dirty="0"/>
          </a:p>
        </p:txBody>
      </p:sp>
      <p:sp>
        <p:nvSpPr>
          <p:cNvPr id="3" name="Text Placeholder 2"/>
          <p:cNvSpPr>
            <a:spLocks noGrp="1"/>
          </p:cNvSpPr>
          <p:nvPr>
            <p:ph type="body" sz="quarter" idx="11"/>
          </p:nvPr>
        </p:nvSpPr>
        <p:spPr/>
        <p:txBody>
          <a:bodyPr>
            <a:normAutofit/>
          </a:bodyPr>
          <a:lstStyle/>
          <a:p>
            <a:r>
              <a:rPr lang="en-US" b="1" dirty="0"/>
              <a:t>Matthew 16:24–26 (NIV) — 24</a:t>
            </a:r>
            <a:r>
              <a:rPr lang="en-US" dirty="0"/>
              <a:t> Then Jesus said to his disciples, “Whoever wants to be my disciple must deny themselves and take up their cross and follow me. </a:t>
            </a:r>
          </a:p>
        </p:txBody>
      </p:sp>
    </p:spTree>
    <p:extLst>
      <p:ext uri="{BB962C8B-B14F-4D97-AF65-F5344CB8AC3E}">
        <p14:creationId xmlns:p14="http://schemas.microsoft.com/office/powerpoint/2010/main" val="17619258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Carrying one’s cross</a:t>
            </a:r>
            <a:endParaRPr lang="en-US" dirty="0"/>
          </a:p>
        </p:txBody>
      </p:sp>
      <p:sp>
        <p:nvSpPr>
          <p:cNvPr id="3" name="Text Placeholder 2"/>
          <p:cNvSpPr>
            <a:spLocks noGrp="1"/>
          </p:cNvSpPr>
          <p:nvPr>
            <p:ph type="body" sz="quarter" idx="11"/>
          </p:nvPr>
        </p:nvSpPr>
        <p:spPr/>
        <p:txBody>
          <a:bodyPr/>
          <a:lstStyle/>
          <a:p>
            <a:r>
              <a:rPr lang="en-US" b="1" dirty="0"/>
              <a:t>25</a:t>
            </a:r>
            <a:r>
              <a:rPr lang="en-US" dirty="0"/>
              <a:t> For whoever wants to save their life will lose it, but whoever loses their life for me will find it. </a:t>
            </a:r>
          </a:p>
        </p:txBody>
      </p:sp>
    </p:spTree>
    <p:extLst>
      <p:ext uri="{BB962C8B-B14F-4D97-AF65-F5344CB8AC3E}">
        <p14:creationId xmlns:p14="http://schemas.microsoft.com/office/powerpoint/2010/main" val="11354258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Carrying one’s cross</a:t>
            </a:r>
            <a:endParaRPr lang="en-US" dirty="0"/>
          </a:p>
        </p:txBody>
      </p:sp>
      <p:sp>
        <p:nvSpPr>
          <p:cNvPr id="3" name="Text Placeholder 2"/>
          <p:cNvSpPr>
            <a:spLocks noGrp="1"/>
          </p:cNvSpPr>
          <p:nvPr>
            <p:ph type="body" sz="quarter" idx="11"/>
          </p:nvPr>
        </p:nvSpPr>
        <p:spPr/>
        <p:txBody>
          <a:bodyPr/>
          <a:lstStyle/>
          <a:p>
            <a:r>
              <a:rPr lang="en-US" b="1" dirty="0"/>
              <a:t>26</a:t>
            </a:r>
            <a:r>
              <a:rPr lang="en-US" dirty="0"/>
              <a:t> What good will it be for someone to gain the whole world, yet forfeit their soul? Or what can anyone give in exchange for their soul</a:t>
            </a:r>
            <a:r>
              <a:rPr lang="en-US" dirty="0" smtClean="0"/>
              <a:t>?</a:t>
            </a:r>
            <a:endParaRPr lang="en-US" dirty="0"/>
          </a:p>
        </p:txBody>
      </p:sp>
    </p:spTree>
    <p:extLst>
      <p:ext uri="{BB962C8B-B14F-4D97-AF65-F5344CB8AC3E}">
        <p14:creationId xmlns:p14="http://schemas.microsoft.com/office/powerpoint/2010/main" val="18376191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Leaving security behind</a:t>
            </a:r>
            <a:endParaRPr lang="en-US" dirty="0"/>
          </a:p>
        </p:txBody>
      </p:sp>
      <p:sp>
        <p:nvSpPr>
          <p:cNvPr id="3" name="Text Placeholder 2"/>
          <p:cNvSpPr>
            <a:spLocks noGrp="1"/>
          </p:cNvSpPr>
          <p:nvPr>
            <p:ph type="body" sz="quarter" idx="11"/>
          </p:nvPr>
        </p:nvSpPr>
        <p:spPr/>
        <p:txBody>
          <a:bodyPr>
            <a:normAutofit/>
          </a:bodyPr>
          <a:lstStyle/>
          <a:p>
            <a:r>
              <a:rPr lang="en-US" b="1" dirty="0"/>
              <a:t>Matthew 8:19–20 (NIV) — 19</a:t>
            </a:r>
            <a:r>
              <a:rPr lang="en-US" dirty="0"/>
              <a:t> Then a teacher of the law came to him and said, “Teacher, I will follow you wherever you go</a:t>
            </a:r>
            <a:r>
              <a:rPr lang="en-US" dirty="0" smtClean="0"/>
              <a:t>.”</a:t>
            </a:r>
            <a:endParaRPr lang="en-US" dirty="0"/>
          </a:p>
        </p:txBody>
      </p:sp>
    </p:spTree>
    <p:extLst>
      <p:ext uri="{BB962C8B-B14F-4D97-AF65-F5344CB8AC3E}">
        <p14:creationId xmlns:p14="http://schemas.microsoft.com/office/powerpoint/2010/main" val="17583814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Leaving security behind</a:t>
            </a:r>
            <a:endParaRPr lang="en-US" dirty="0"/>
          </a:p>
        </p:txBody>
      </p:sp>
      <p:sp>
        <p:nvSpPr>
          <p:cNvPr id="3" name="Text Placeholder 2"/>
          <p:cNvSpPr>
            <a:spLocks noGrp="1"/>
          </p:cNvSpPr>
          <p:nvPr>
            <p:ph type="body" sz="quarter" idx="11"/>
          </p:nvPr>
        </p:nvSpPr>
        <p:spPr/>
        <p:txBody>
          <a:bodyPr/>
          <a:lstStyle/>
          <a:p>
            <a:r>
              <a:rPr lang="en-US" b="1" dirty="0"/>
              <a:t>20</a:t>
            </a:r>
            <a:r>
              <a:rPr lang="en-US" dirty="0"/>
              <a:t> Jesus replied, “Foxes have dens and birds have nests, but the Son of Man has no place to lay his head</a:t>
            </a:r>
            <a:r>
              <a:rPr lang="en-US" dirty="0" smtClean="0"/>
              <a:t>.”</a:t>
            </a:r>
            <a:endParaRPr lang="en-US" dirty="0"/>
          </a:p>
        </p:txBody>
      </p:sp>
    </p:spTree>
    <p:extLst>
      <p:ext uri="{BB962C8B-B14F-4D97-AF65-F5344CB8AC3E}">
        <p14:creationId xmlns:p14="http://schemas.microsoft.com/office/powerpoint/2010/main" val="14014905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Those who failed to persevere in following Jesus Christ</a:t>
            </a:r>
            <a:endParaRPr lang="en-US" dirty="0"/>
          </a:p>
        </p:txBody>
      </p:sp>
      <p:sp>
        <p:nvSpPr>
          <p:cNvPr id="3" name="Text Placeholder 2"/>
          <p:cNvSpPr>
            <a:spLocks noGrp="1"/>
          </p:cNvSpPr>
          <p:nvPr>
            <p:ph type="body" sz="quarter" idx="11"/>
          </p:nvPr>
        </p:nvSpPr>
        <p:spPr/>
        <p:txBody>
          <a:bodyPr/>
          <a:lstStyle/>
          <a:p>
            <a:r>
              <a:rPr lang="en-US" b="1" dirty="0"/>
              <a:t>John 6:66 (NIV) — 66</a:t>
            </a:r>
            <a:r>
              <a:rPr lang="en-US" dirty="0"/>
              <a:t> From this time many of his disciples turned back and no longer followed him.</a:t>
            </a:r>
          </a:p>
        </p:txBody>
      </p:sp>
    </p:spTree>
    <p:extLst>
      <p:ext uri="{BB962C8B-B14F-4D97-AF65-F5344CB8AC3E}">
        <p14:creationId xmlns:p14="http://schemas.microsoft.com/office/powerpoint/2010/main" val="1381711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fi-FI" sz="3600" baseline="30000" dirty="0"/>
              <a:t>28 </a:t>
            </a:r>
            <a:r>
              <a:rPr lang="fi-FI" sz="3600" dirty="0"/>
              <a:t>and Levi got </a:t>
            </a:r>
            <a:r>
              <a:rPr lang="fi-FI" sz="3600" dirty="0" err="1"/>
              <a:t>up</a:t>
            </a:r>
            <a:r>
              <a:rPr lang="fi-FI" sz="3600" dirty="0"/>
              <a:t>, </a:t>
            </a:r>
            <a:r>
              <a:rPr lang="fi-FI" sz="3600" dirty="0" err="1"/>
              <a:t>left</a:t>
            </a:r>
            <a:r>
              <a:rPr lang="fi-FI" sz="3600" dirty="0"/>
              <a:t> </a:t>
            </a:r>
            <a:r>
              <a:rPr lang="fi-FI" sz="3600" dirty="0" err="1"/>
              <a:t>everything</a:t>
            </a:r>
            <a:r>
              <a:rPr lang="fi-FI" sz="3600" dirty="0"/>
              <a:t> and </a:t>
            </a:r>
            <a:r>
              <a:rPr lang="fi-FI" sz="3600" dirty="0" err="1"/>
              <a:t>followed</a:t>
            </a:r>
            <a:r>
              <a:rPr lang="fi-FI" sz="3600" dirty="0"/>
              <a:t> </a:t>
            </a:r>
            <a:r>
              <a:rPr lang="fi-FI" sz="3600" dirty="0" err="1"/>
              <a:t>him</a:t>
            </a:r>
            <a:r>
              <a:rPr lang="fi-FI" sz="3600" dirty="0"/>
              <a:t>. </a:t>
            </a:r>
          </a:p>
        </p:txBody>
      </p:sp>
      <p:sp>
        <p:nvSpPr>
          <p:cNvPr id="3" name="Text Placeholder 2"/>
          <p:cNvSpPr>
            <a:spLocks noGrp="1"/>
          </p:cNvSpPr>
          <p:nvPr>
            <p:ph type="body" sz="quarter" idx="14"/>
          </p:nvPr>
        </p:nvSpPr>
        <p:spPr/>
        <p:txBody>
          <a:bodyPr>
            <a:normAutofit fontScale="70000" lnSpcReduction="20000"/>
          </a:bodyPr>
          <a:lstStyle/>
          <a:p>
            <a:r>
              <a:rPr lang="fi-FI" sz="2800" dirty="0"/>
              <a:t>Luke 5:27–32 (NIV)</a:t>
            </a:r>
          </a:p>
          <a:p>
            <a:endParaRPr lang="en-US" dirty="0"/>
          </a:p>
        </p:txBody>
      </p:sp>
    </p:spTree>
    <p:extLst>
      <p:ext uri="{BB962C8B-B14F-4D97-AF65-F5344CB8AC3E}">
        <p14:creationId xmlns:p14="http://schemas.microsoft.com/office/powerpoint/2010/main" val="4557052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blessings of following Jesus Christ</a:t>
            </a:r>
            <a:endParaRPr lang="en-US" dirty="0"/>
          </a:p>
        </p:txBody>
      </p:sp>
      <p:sp>
        <p:nvSpPr>
          <p:cNvPr id="3" name="Text Placeholder 2"/>
          <p:cNvSpPr>
            <a:spLocks noGrp="1"/>
          </p:cNvSpPr>
          <p:nvPr>
            <p:ph type="body" sz="quarter" idx="12"/>
          </p:nvPr>
        </p:nvSpPr>
        <p:spPr/>
        <p:txBody>
          <a:bodyPr>
            <a:normAutofit/>
          </a:bodyPr>
          <a:lstStyle/>
          <a:p>
            <a:r>
              <a:rPr lang="en-US" sz="2800" dirty="0"/>
              <a:t>Following Jesus </a:t>
            </a:r>
            <a:r>
              <a:rPr lang="en-US" sz="2800" dirty="0" smtClean="0"/>
              <a:t>Christ</a:t>
            </a:r>
            <a:endParaRPr lang="en-US" sz="2800" dirty="0"/>
          </a:p>
        </p:txBody>
      </p:sp>
    </p:spTree>
    <p:extLst>
      <p:ext uri="{BB962C8B-B14F-4D97-AF65-F5344CB8AC3E}">
        <p14:creationId xmlns:p14="http://schemas.microsoft.com/office/powerpoint/2010/main" val="8919337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blessings of following Jesus Christ</a:t>
            </a:r>
            <a:endParaRPr lang="en-US" dirty="0"/>
          </a:p>
        </p:txBody>
      </p:sp>
      <p:sp>
        <p:nvSpPr>
          <p:cNvPr id="3" name="Text Placeholder 2"/>
          <p:cNvSpPr>
            <a:spLocks noGrp="1"/>
          </p:cNvSpPr>
          <p:nvPr>
            <p:ph type="body" sz="quarter" idx="11"/>
          </p:nvPr>
        </p:nvSpPr>
        <p:spPr/>
        <p:txBody>
          <a:bodyPr>
            <a:normAutofit/>
          </a:bodyPr>
          <a:lstStyle/>
          <a:p>
            <a:r>
              <a:rPr lang="en-US" b="1" dirty="0"/>
              <a:t>Matthew </a:t>
            </a:r>
            <a:r>
              <a:rPr lang="en-US" b="1" dirty="0" smtClean="0"/>
              <a:t>19:29 </a:t>
            </a:r>
            <a:r>
              <a:rPr lang="en-US" b="1" dirty="0"/>
              <a:t>(NIV) — </a:t>
            </a:r>
            <a:r>
              <a:rPr lang="is-IS" b="1" dirty="0" smtClean="0"/>
              <a:t>…</a:t>
            </a:r>
            <a:r>
              <a:rPr lang="en-US" dirty="0" smtClean="0"/>
              <a:t>will </a:t>
            </a:r>
            <a:r>
              <a:rPr lang="en-US" dirty="0"/>
              <a:t>inherit eternal life. </a:t>
            </a:r>
          </a:p>
        </p:txBody>
      </p:sp>
    </p:spTree>
    <p:extLst>
      <p:ext uri="{BB962C8B-B14F-4D97-AF65-F5344CB8AC3E}">
        <p14:creationId xmlns:p14="http://schemas.microsoft.com/office/powerpoint/2010/main" val="13782694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fi-FI" sz="3600" baseline="30000" dirty="0"/>
              <a:t>29 </a:t>
            </a:r>
            <a:r>
              <a:rPr lang="fi-FI" sz="3600" dirty="0" err="1"/>
              <a:t>Then</a:t>
            </a:r>
            <a:r>
              <a:rPr lang="fi-FI" sz="3600" dirty="0"/>
              <a:t> Levi </a:t>
            </a:r>
            <a:r>
              <a:rPr lang="fi-FI" sz="3600" dirty="0" err="1"/>
              <a:t>held</a:t>
            </a:r>
            <a:r>
              <a:rPr lang="fi-FI" sz="3600" dirty="0"/>
              <a:t> a </a:t>
            </a:r>
            <a:r>
              <a:rPr lang="fi-FI" sz="3600" dirty="0" err="1"/>
              <a:t>great</a:t>
            </a:r>
            <a:r>
              <a:rPr lang="fi-FI" sz="3600" dirty="0"/>
              <a:t> </a:t>
            </a:r>
            <a:r>
              <a:rPr lang="fi-FI" sz="3600" dirty="0" err="1"/>
              <a:t>banquet</a:t>
            </a:r>
            <a:r>
              <a:rPr lang="fi-FI" sz="3600" dirty="0"/>
              <a:t> for Jesus at </a:t>
            </a:r>
            <a:r>
              <a:rPr lang="fi-FI" sz="3600" dirty="0" err="1"/>
              <a:t>his</a:t>
            </a:r>
            <a:r>
              <a:rPr lang="fi-FI" sz="3600" dirty="0"/>
              <a:t> </a:t>
            </a:r>
            <a:r>
              <a:rPr lang="fi-FI" sz="3600" dirty="0" err="1"/>
              <a:t>house</a:t>
            </a:r>
            <a:r>
              <a:rPr lang="fi-FI" sz="3600" dirty="0"/>
              <a:t>, and a </a:t>
            </a:r>
            <a:r>
              <a:rPr lang="fi-FI" sz="3600" dirty="0" err="1"/>
              <a:t>large</a:t>
            </a:r>
            <a:r>
              <a:rPr lang="fi-FI" sz="3600" dirty="0"/>
              <a:t> </a:t>
            </a:r>
            <a:r>
              <a:rPr lang="fi-FI" sz="3600" dirty="0" err="1"/>
              <a:t>crowd</a:t>
            </a:r>
            <a:r>
              <a:rPr lang="fi-FI" sz="3600" dirty="0"/>
              <a:t> of </a:t>
            </a:r>
            <a:r>
              <a:rPr lang="fi-FI" sz="3600" dirty="0" err="1"/>
              <a:t>tax</a:t>
            </a:r>
            <a:r>
              <a:rPr lang="fi-FI" sz="3600" dirty="0"/>
              <a:t> </a:t>
            </a:r>
            <a:r>
              <a:rPr lang="fi-FI" sz="3600" dirty="0" err="1"/>
              <a:t>collectors</a:t>
            </a:r>
            <a:r>
              <a:rPr lang="fi-FI" sz="3600" dirty="0"/>
              <a:t> and </a:t>
            </a:r>
            <a:r>
              <a:rPr lang="fi-FI" sz="3600" dirty="0" err="1"/>
              <a:t>others</a:t>
            </a:r>
            <a:r>
              <a:rPr lang="fi-FI" sz="3600" dirty="0"/>
              <a:t> </a:t>
            </a:r>
            <a:r>
              <a:rPr lang="fi-FI" sz="3600" dirty="0" err="1"/>
              <a:t>were</a:t>
            </a:r>
            <a:r>
              <a:rPr lang="fi-FI" sz="3600" dirty="0"/>
              <a:t> </a:t>
            </a:r>
            <a:r>
              <a:rPr lang="fi-FI" sz="3600" dirty="0" err="1"/>
              <a:t>eating</a:t>
            </a:r>
            <a:r>
              <a:rPr lang="fi-FI" sz="3600" dirty="0"/>
              <a:t> </a:t>
            </a:r>
            <a:r>
              <a:rPr lang="fi-FI" sz="3600" dirty="0" err="1"/>
              <a:t>with</a:t>
            </a:r>
            <a:r>
              <a:rPr lang="fi-FI" sz="3600" dirty="0"/>
              <a:t> </a:t>
            </a:r>
            <a:r>
              <a:rPr lang="fi-FI" sz="3600" dirty="0" err="1"/>
              <a:t>them</a:t>
            </a:r>
            <a:r>
              <a:rPr lang="fi-FI" sz="3600" dirty="0"/>
              <a:t>. </a:t>
            </a:r>
            <a:endParaRPr lang="en-US" sz="3600" dirty="0"/>
          </a:p>
        </p:txBody>
      </p:sp>
      <p:sp>
        <p:nvSpPr>
          <p:cNvPr id="3" name="Text Placeholder 2"/>
          <p:cNvSpPr>
            <a:spLocks noGrp="1"/>
          </p:cNvSpPr>
          <p:nvPr>
            <p:ph type="body" sz="quarter" idx="14"/>
          </p:nvPr>
        </p:nvSpPr>
        <p:spPr/>
        <p:txBody>
          <a:bodyPr>
            <a:noAutofit/>
          </a:bodyPr>
          <a:lstStyle/>
          <a:p>
            <a:r>
              <a:rPr lang="fi-FI" sz="2800" dirty="0"/>
              <a:t>Luke 5:27–32 (NIV</a:t>
            </a:r>
            <a:r>
              <a:rPr lang="fi-FI" sz="2800" dirty="0" smtClean="0"/>
              <a:t>)</a:t>
            </a:r>
            <a:endParaRPr lang="fi-FI" sz="2800" dirty="0"/>
          </a:p>
        </p:txBody>
      </p:sp>
    </p:spTree>
    <p:extLst>
      <p:ext uri="{BB962C8B-B14F-4D97-AF65-F5344CB8AC3E}">
        <p14:creationId xmlns:p14="http://schemas.microsoft.com/office/powerpoint/2010/main" val="618424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fi-FI" sz="3600" baseline="30000" dirty="0"/>
              <a:t>30 </a:t>
            </a:r>
            <a:r>
              <a:rPr lang="fi-FI" sz="3600" dirty="0" err="1"/>
              <a:t>But</a:t>
            </a:r>
            <a:r>
              <a:rPr lang="fi-FI" sz="3600" dirty="0"/>
              <a:t> </a:t>
            </a:r>
            <a:r>
              <a:rPr lang="fi-FI" sz="3600" dirty="0" err="1"/>
              <a:t>the</a:t>
            </a:r>
            <a:r>
              <a:rPr lang="fi-FI" sz="3600" dirty="0"/>
              <a:t> </a:t>
            </a:r>
            <a:r>
              <a:rPr lang="fi-FI" sz="3600" dirty="0" err="1"/>
              <a:t>Pharisees</a:t>
            </a:r>
            <a:r>
              <a:rPr lang="fi-FI" sz="3600" dirty="0"/>
              <a:t> and </a:t>
            </a:r>
            <a:r>
              <a:rPr lang="fi-FI" sz="3600" dirty="0" err="1"/>
              <a:t>the</a:t>
            </a:r>
            <a:r>
              <a:rPr lang="fi-FI" sz="3600" dirty="0"/>
              <a:t> </a:t>
            </a:r>
            <a:r>
              <a:rPr lang="fi-FI" sz="3600" dirty="0" err="1"/>
              <a:t>teachers</a:t>
            </a:r>
            <a:r>
              <a:rPr lang="fi-FI" sz="3600" dirty="0"/>
              <a:t> of </a:t>
            </a:r>
            <a:r>
              <a:rPr lang="fi-FI" sz="3600" dirty="0" err="1"/>
              <a:t>the</a:t>
            </a:r>
            <a:r>
              <a:rPr lang="fi-FI" sz="3600" dirty="0"/>
              <a:t> </a:t>
            </a:r>
            <a:r>
              <a:rPr lang="fi-FI" sz="3600" dirty="0" err="1"/>
              <a:t>law</a:t>
            </a:r>
            <a:r>
              <a:rPr lang="fi-FI" sz="3600" dirty="0"/>
              <a:t> </a:t>
            </a:r>
            <a:r>
              <a:rPr lang="fi-FI" sz="3600" dirty="0" err="1"/>
              <a:t>who</a:t>
            </a:r>
            <a:r>
              <a:rPr lang="fi-FI" sz="3600" dirty="0"/>
              <a:t> </a:t>
            </a:r>
            <a:r>
              <a:rPr lang="fi-FI" sz="3600" dirty="0" err="1"/>
              <a:t>belonged</a:t>
            </a:r>
            <a:r>
              <a:rPr lang="fi-FI" sz="3600" dirty="0"/>
              <a:t> to </a:t>
            </a:r>
            <a:r>
              <a:rPr lang="fi-FI" sz="3600" dirty="0" err="1"/>
              <a:t>their</a:t>
            </a:r>
            <a:r>
              <a:rPr lang="fi-FI" sz="3600" dirty="0"/>
              <a:t> </a:t>
            </a:r>
            <a:r>
              <a:rPr lang="fi-FI" sz="3600" dirty="0" err="1"/>
              <a:t>sect</a:t>
            </a:r>
            <a:r>
              <a:rPr lang="fi-FI" sz="3600" dirty="0"/>
              <a:t> </a:t>
            </a:r>
            <a:r>
              <a:rPr lang="fi-FI" sz="3600" dirty="0" err="1"/>
              <a:t>complained</a:t>
            </a:r>
            <a:r>
              <a:rPr lang="fi-FI" sz="3600" dirty="0"/>
              <a:t> to </a:t>
            </a:r>
            <a:r>
              <a:rPr lang="fi-FI" sz="3600" dirty="0" err="1"/>
              <a:t>his</a:t>
            </a:r>
            <a:r>
              <a:rPr lang="fi-FI" sz="3600" dirty="0"/>
              <a:t> </a:t>
            </a:r>
            <a:r>
              <a:rPr lang="fi-FI" sz="3600" dirty="0" err="1"/>
              <a:t>disciples</a:t>
            </a:r>
            <a:r>
              <a:rPr lang="fi-FI" sz="3600" dirty="0"/>
              <a:t>, “</a:t>
            </a:r>
            <a:r>
              <a:rPr lang="fi-FI" sz="3600" dirty="0" err="1"/>
              <a:t>Why</a:t>
            </a:r>
            <a:r>
              <a:rPr lang="fi-FI" sz="3600" dirty="0"/>
              <a:t> </a:t>
            </a:r>
            <a:r>
              <a:rPr lang="fi-FI" sz="3600" dirty="0" err="1"/>
              <a:t>do</a:t>
            </a:r>
            <a:r>
              <a:rPr lang="fi-FI" sz="3600" dirty="0"/>
              <a:t> </a:t>
            </a:r>
            <a:r>
              <a:rPr lang="fi-FI" sz="3600" dirty="0" err="1"/>
              <a:t>you</a:t>
            </a:r>
            <a:r>
              <a:rPr lang="fi-FI" sz="3600" dirty="0"/>
              <a:t> </a:t>
            </a:r>
            <a:r>
              <a:rPr lang="fi-FI" sz="3600" dirty="0" err="1"/>
              <a:t>eat</a:t>
            </a:r>
            <a:r>
              <a:rPr lang="fi-FI" sz="3600" dirty="0"/>
              <a:t> and drink </a:t>
            </a:r>
            <a:r>
              <a:rPr lang="fi-FI" sz="3600" dirty="0" err="1"/>
              <a:t>with</a:t>
            </a:r>
            <a:r>
              <a:rPr lang="fi-FI" sz="3600" dirty="0"/>
              <a:t> </a:t>
            </a:r>
            <a:r>
              <a:rPr lang="fi-FI" sz="3600" dirty="0" err="1"/>
              <a:t>tax</a:t>
            </a:r>
            <a:r>
              <a:rPr lang="fi-FI" sz="3600" dirty="0"/>
              <a:t> </a:t>
            </a:r>
            <a:r>
              <a:rPr lang="fi-FI" sz="3600" dirty="0" err="1"/>
              <a:t>collectors</a:t>
            </a:r>
            <a:r>
              <a:rPr lang="fi-FI" sz="3600" dirty="0"/>
              <a:t> and </a:t>
            </a:r>
            <a:r>
              <a:rPr lang="fi-FI" sz="3600" dirty="0" err="1"/>
              <a:t>sinners</a:t>
            </a:r>
            <a:r>
              <a:rPr lang="fi-FI" sz="3600" dirty="0" smtClean="0"/>
              <a:t>?”</a:t>
            </a:r>
            <a:endParaRPr lang="en-US" sz="3600" dirty="0"/>
          </a:p>
        </p:txBody>
      </p:sp>
      <p:sp>
        <p:nvSpPr>
          <p:cNvPr id="3" name="Text Placeholder 2"/>
          <p:cNvSpPr>
            <a:spLocks noGrp="1"/>
          </p:cNvSpPr>
          <p:nvPr>
            <p:ph type="body" sz="quarter" idx="14"/>
          </p:nvPr>
        </p:nvSpPr>
        <p:spPr/>
        <p:txBody>
          <a:bodyPr>
            <a:noAutofit/>
          </a:bodyPr>
          <a:lstStyle/>
          <a:p>
            <a:r>
              <a:rPr lang="fi-FI" sz="2800" dirty="0"/>
              <a:t>Luke 5:27–32 (NIV</a:t>
            </a:r>
            <a:r>
              <a:rPr lang="fi-FI" sz="2800" dirty="0" smtClean="0"/>
              <a:t>)</a:t>
            </a:r>
            <a:endParaRPr lang="fi-FI" sz="2800" dirty="0"/>
          </a:p>
        </p:txBody>
      </p:sp>
    </p:spTree>
    <p:extLst>
      <p:ext uri="{BB962C8B-B14F-4D97-AF65-F5344CB8AC3E}">
        <p14:creationId xmlns:p14="http://schemas.microsoft.com/office/powerpoint/2010/main" val="2894665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fi-FI" sz="3600" baseline="30000" dirty="0"/>
              <a:t>31 </a:t>
            </a:r>
            <a:r>
              <a:rPr lang="fi-FI" sz="3600" dirty="0"/>
              <a:t>Jesus </a:t>
            </a:r>
            <a:r>
              <a:rPr lang="fi-FI" sz="3600" dirty="0" err="1"/>
              <a:t>answered</a:t>
            </a:r>
            <a:r>
              <a:rPr lang="fi-FI" sz="3600" dirty="0"/>
              <a:t> </a:t>
            </a:r>
            <a:r>
              <a:rPr lang="fi-FI" sz="3600" dirty="0" err="1"/>
              <a:t>them</a:t>
            </a:r>
            <a:r>
              <a:rPr lang="fi-FI" sz="3600" dirty="0"/>
              <a:t>, “It is </a:t>
            </a:r>
            <a:r>
              <a:rPr lang="fi-FI" sz="3600" dirty="0" err="1"/>
              <a:t>not</a:t>
            </a:r>
            <a:r>
              <a:rPr lang="fi-FI" sz="3600" dirty="0"/>
              <a:t> </a:t>
            </a:r>
            <a:r>
              <a:rPr lang="fi-FI" sz="3600" dirty="0" err="1"/>
              <a:t>the</a:t>
            </a:r>
            <a:r>
              <a:rPr lang="fi-FI" sz="3600" dirty="0"/>
              <a:t> </a:t>
            </a:r>
            <a:r>
              <a:rPr lang="fi-FI" sz="3600" dirty="0" err="1"/>
              <a:t>healthy</a:t>
            </a:r>
            <a:r>
              <a:rPr lang="fi-FI" sz="3600" dirty="0"/>
              <a:t> </a:t>
            </a:r>
            <a:r>
              <a:rPr lang="fi-FI" sz="3600" dirty="0" err="1"/>
              <a:t>who</a:t>
            </a:r>
            <a:r>
              <a:rPr lang="fi-FI" sz="3600" dirty="0"/>
              <a:t> </a:t>
            </a:r>
            <a:r>
              <a:rPr lang="fi-FI" sz="3600" dirty="0" err="1"/>
              <a:t>need</a:t>
            </a:r>
            <a:r>
              <a:rPr lang="fi-FI" sz="3600" dirty="0"/>
              <a:t> a </a:t>
            </a:r>
            <a:r>
              <a:rPr lang="fi-FI" sz="3600" dirty="0" err="1"/>
              <a:t>doctor</a:t>
            </a:r>
            <a:r>
              <a:rPr lang="fi-FI" sz="3600" dirty="0"/>
              <a:t>, </a:t>
            </a:r>
            <a:r>
              <a:rPr lang="fi-FI" sz="3600" dirty="0" err="1"/>
              <a:t>but</a:t>
            </a:r>
            <a:r>
              <a:rPr lang="fi-FI" sz="3600" dirty="0"/>
              <a:t> </a:t>
            </a:r>
            <a:r>
              <a:rPr lang="fi-FI" sz="3600" dirty="0" err="1"/>
              <a:t>the</a:t>
            </a:r>
            <a:r>
              <a:rPr lang="fi-FI" sz="3600" dirty="0"/>
              <a:t> </a:t>
            </a:r>
            <a:r>
              <a:rPr lang="fi-FI" sz="3600" dirty="0" err="1"/>
              <a:t>sick</a:t>
            </a:r>
            <a:r>
              <a:rPr lang="fi-FI" sz="3600" dirty="0"/>
              <a:t>. </a:t>
            </a:r>
            <a:r>
              <a:rPr lang="fi-FI" sz="3600" baseline="30000" dirty="0"/>
              <a:t>32 </a:t>
            </a:r>
            <a:r>
              <a:rPr lang="fi-FI" sz="3600" dirty="0"/>
              <a:t>I </a:t>
            </a:r>
            <a:r>
              <a:rPr lang="fi-FI" sz="3600" dirty="0" err="1"/>
              <a:t>have</a:t>
            </a:r>
            <a:r>
              <a:rPr lang="fi-FI" sz="3600" dirty="0"/>
              <a:t> </a:t>
            </a:r>
            <a:r>
              <a:rPr lang="fi-FI" sz="3600" dirty="0" err="1"/>
              <a:t>not</a:t>
            </a:r>
            <a:r>
              <a:rPr lang="fi-FI" sz="3600" dirty="0"/>
              <a:t> </a:t>
            </a:r>
            <a:r>
              <a:rPr lang="fi-FI" sz="3600" dirty="0" err="1"/>
              <a:t>come</a:t>
            </a:r>
            <a:r>
              <a:rPr lang="fi-FI" sz="3600" dirty="0"/>
              <a:t> to </a:t>
            </a:r>
            <a:r>
              <a:rPr lang="fi-FI" sz="3600" dirty="0" err="1"/>
              <a:t>call</a:t>
            </a:r>
            <a:r>
              <a:rPr lang="fi-FI" sz="3600" dirty="0"/>
              <a:t> </a:t>
            </a:r>
            <a:r>
              <a:rPr lang="fi-FI" sz="3600" dirty="0" err="1"/>
              <a:t>the</a:t>
            </a:r>
            <a:r>
              <a:rPr lang="fi-FI" sz="3600" dirty="0"/>
              <a:t> </a:t>
            </a:r>
            <a:r>
              <a:rPr lang="fi-FI" sz="3600" dirty="0" err="1"/>
              <a:t>righteous</a:t>
            </a:r>
            <a:r>
              <a:rPr lang="fi-FI" sz="3600" dirty="0"/>
              <a:t>, </a:t>
            </a:r>
            <a:r>
              <a:rPr lang="fi-FI" sz="3600" dirty="0" err="1"/>
              <a:t>but</a:t>
            </a:r>
            <a:r>
              <a:rPr lang="fi-FI" sz="3600" dirty="0"/>
              <a:t> </a:t>
            </a:r>
            <a:r>
              <a:rPr lang="fi-FI" sz="3600" dirty="0" err="1"/>
              <a:t>sinners</a:t>
            </a:r>
            <a:r>
              <a:rPr lang="fi-FI" sz="3600" dirty="0"/>
              <a:t> to </a:t>
            </a:r>
            <a:r>
              <a:rPr lang="fi-FI" sz="3600" dirty="0" err="1"/>
              <a:t>repentance</a:t>
            </a:r>
            <a:r>
              <a:rPr lang="fi-FI" sz="3600" dirty="0" smtClean="0"/>
              <a:t>.</a:t>
            </a:r>
            <a:endParaRPr lang="en-US" sz="3600" dirty="0"/>
          </a:p>
        </p:txBody>
      </p:sp>
      <p:sp>
        <p:nvSpPr>
          <p:cNvPr id="3" name="Text Placeholder 2"/>
          <p:cNvSpPr>
            <a:spLocks noGrp="1"/>
          </p:cNvSpPr>
          <p:nvPr>
            <p:ph type="body" sz="quarter" idx="14"/>
          </p:nvPr>
        </p:nvSpPr>
        <p:spPr/>
        <p:txBody>
          <a:bodyPr>
            <a:noAutofit/>
          </a:bodyPr>
          <a:lstStyle/>
          <a:p>
            <a:r>
              <a:rPr lang="fi-FI" sz="2800" dirty="0"/>
              <a:t>Luke 5:27–32 (NIV</a:t>
            </a:r>
            <a:r>
              <a:rPr lang="fi-FI" sz="2800" dirty="0" smtClean="0"/>
              <a:t>)</a:t>
            </a:r>
            <a:endParaRPr lang="fi-FI" sz="2800" dirty="0"/>
          </a:p>
        </p:txBody>
      </p:sp>
    </p:spTree>
    <p:extLst>
      <p:ext uri="{BB962C8B-B14F-4D97-AF65-F5344CB8AC3E}">
        <p14:creationId xmlns:p14="http://schemas.microsoft.com/office/powerpoint/2010/main" val="9750317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600" dirty="0"/>
              <a:t>The NT provides examples of individuals who followed Jesus Christ and of the implications of this decision for their lives.</a:t>
            </a:r>
          </a:p>
        </p:txBody>
      </p:sp>
    </p:spTree>
    <p:extLst>
      <p:ext uri="{BB962C8B-B14F-4D97-AF65-F5344CB8AC3E}">
        <p14:creationId xmlns:p14="http://schemas.microsoft.com/office/powerpoint/2010/main" val="37435281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983" y="123985"/>
            <a:ext cx="8834034" cy="4881967"/>
          </a:xfrm>
          <a:prstGeom prst="rect">
            <a:avLst/>
          </a:prstGeom>
        </p:spPr>
      </p:pic>
    </p:spTree>
    <p:extLst>
      <p:ext uri="{BB962C8B-B14F-4D97-AF65-F5344CB8AC3E}">
        <p14:creationId xmlns:p14="http://schemas.microsoft.com/office/powerpoint/2010/main" val="8804392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Objectives</a:t>
            </a:r>
            <a:endParaRPr lang="en-US" sz="3200" dirty="0"/>
          </a:p>
        </p:txBody>
      </p:sp>
      <p:sp>
        <p:nvSpPr>
          <p:cNvPr id="3" name="Text Placeholder 2"/>
          <p:cNvSpPr>
            <a:spLocks noGrp="1"/>
          </p:cNvSpPr>
          <p:nvPr>
            <p:ph type="body" sz="quarter" idx="11"/>
          </p:nvPr>
        </p:nvSpPr>
        <p:spPr/>
        <p:txBody>
          <a:bodyPr>
            <a:noAutofit/>
          </a:bodyPr>
          <a:lstStyle/>
          <a:p>
            <a:r>
              <a:rPr lang="en-US" sz="3600" b="1" dirty="0"/>
              <a:t>Those who followed </a:t>
            </a:r>
            <a:endParaRPr lang="en-US" sz="3600" b="1" dirty="0" smtClean="0"/>
          </a:p>
          <a:p>
            <a:r>
              <a:rPr lang="en-US" sz="3600" b="1" dirty="0" smtClean="0"/>
              <a:t>Those </a:t>
            </a:r>
            <a:r>
              <a:rPr lang="en-US" sz="3600" b="1" dirty="0"/>
              <a:t>who obeyed </a:t>
            </a:r>
            <a:endParaRPr lang="en-US" sz="3600" b="1" dirty="0" smtClean="0"/>
          </a:p>
          <a:p>
            <a:r>
              <a:rPr lang="en-US" sz="3600" b="1" dirty="0" smtClean="0"/>
              <a:t>Those </a:t>
            </a:r>
            <a:r>
              <a:rPr lang="en-US" sz="3600" b="1" dirty="0"/>
              <a:t>who hesitated </a:t>
            </a:r>
            <a:endParaRPr lang="en-US" sz="3600" b="1" dirty="0" smtClean="0"/>
          </a:p>
          <a:p>
            <a:r>
              <a:rPr lang="en-US" sz="3600" b="1" dirty="0" smtClean="0"/>
              <a:t>The cost</a:t>
            </a:r>
          </a:p>
          <a:p>
            <a:r>
              <a:rPr lang="en-US" sz="3600" b="1" dirty="0"/>
              <a:t>The </a:t>
            </a:r>
            <a:r>
              <a:rPr lang="en-US" sz="3600" b="1" dirty="0" smtClean="0"/>
              <a:t>blessings</a:t>
            </a:r>
            <a:endParaRPr lang="en-US" sz="3600" dirty="0"/>
          </a:p>
        </p:txBody>
      </p:sp>
    </p:spTree>
    <p:extLst>
      <p:ext uri="{BB962C8B-B14F-4D97-AF65-F5344CB8AC3E}">
        <p14:creationId xmlns:p14="http://schemas.microsoft.com/office/powerpoint/2010/main" val="4426457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1596</TotalTime>
  <Words>2100</Words>
  <Application>Microsoft Macintosh PowerPoint</Application>
  <PresentationFormat>On-screen Show (16:9)</PresentationFormat>
  <Paragraphs>136</Paragraphs>
  <Slides>31</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Adelle-Regular</vt:lpstr>
      <vt:lpstr>Apple Chancery</vt:lpstr>
      <vt:lpstr>Calibri</vt:lpstr>
      <vt:lpstr>Georgia</vt:lpstr>
      <vt:lpstr>Arial</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Objectives</vt:lpstr>
      <vt:lpstr>Those who followed Jesus Christ</vt:lpstr>
      <vt:lpstr>Crowds of people</vt:lpstr>
      <vt:lpstr>Those who were healed</vt:lpstr>
      <vt:lpstr>Those who were needy</vt:lpstr>
      <vt:lpstr>The disciples</vt:lpstr>
      <vt:lpstr>Those who obeyed Jesus Christ’s call to follow him</vt:lpstr>
      <vt:lpstr>Peter and Andrew</vt:lpstr>
      <vt:lpstr>James and John</vt:lpstr>
      <vt:lpstr>Matthew</vt:lpstr>
      <vt:lpstr>Philip</vt:lpstr>
      <vt:lpstr>Those who hesitated when called to follow Jesus Christ</vt:lpstr>
      <vt:lpstr>Examples of those who hesitated when called to follow Jesus Christ</vt:lpstr>
      <vt:lpstr>Examples of those who hesitated when called to follow Jesus Christ</vt:lpstr>
      <vt:lpstr>The cost of following Jesus Christ</vt:lpstr>
      <vt:lpstr>Carrying one’s cross</vt:lpstr>
      <vt:lpstr>Carrying one’s cross</vt:lpstr>
      <vt:lpstr>Carrying one’s cross</vt:lpstr>
      <vt:lpstr>Leaving security behind</vt:lpstr>
      <vt:lpstr>Leaving security behind</vt:lpstr>
      <vt:lpstr>Those who failed to persevere in following Jesus Christ</vt:lpstr>
      <vt:lpstr>The blessings of following Jesus Christ</vt:lpstr>
      <vt:lpstr>The blessings of following Jesus Christ</vt:lpstr>
    </vt:vector>
  </TitlesOfParts>
  <Company>RT Creative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Barry Johnson</cp:lastModifiedBy>
  <cp:revision>34</cp:revision>
  <dcterms:created xsi:type="dcterms:W3CDTF">2014-03-26T14:03:34Z</dcterms:created>
  <dcterms:modified xsi:type="dcterms:W3CDTF">2016-02-28T13:01:04Z</dcterms:modified>
</cp:coreProperties>
</file>