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1pPr>
    <a:lvl2pPr marL="0" marR="0" indent="457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2pPr>
    <a:lvl3pPr marL="0" marR="0" indent="914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3pPr>
    <a:lvl4pPr marL="0" marR="0" indent="1371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4pPr>
    <a:lvl5pPr marL="0" marR="0" indent="18288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5pPr>
    <a:lvl6pPr marL="0" marR="0" indent="22860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6pPr>
    <a:lvl7pPr marL="0" marR="0" indent="27432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7pPr>
    <a:lvl8pPr marL="0" marR="0" indent="32004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8pPr>
    <a:lvl9pPr marL="0" marR="0" indent="365760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marL="407458" indent="-407458">
              <a:buSzPct val="100000"/>
              <a:buAutoNum type="alphaUcPeriod" startAt="1"/>
            </a:pPr>
            <a:r>
              <a:t>Overview of the importance of studying the Bible</a:t>
            </a:r>
          </a:p>
          <a:p>
            <a:pPr lvl="1" marL="1296458" indent="-407458">
              <a:buSzPct val="100000"/>
              <a:buAutoNum type="alphaUcPeriod" startAt="1"/>
            </a:pPr>
            <a:r>
              <a:t>Show 2 Tim 2:15</a:t>
            </a:r>
          </a:p>
          <a:p>
            <a:pPr lvl="1" marL="1296458" indent="-407458">
              <a:buSzPct val="100000"/>
              <a:buAutoNum type="alphaUcPeriod" startAt="1"/>
            </a:pPr>
            <a:r>
              <a:t>Show 2 Tim 3:16-17</a:t>
            </a:r>
          </a:p>
          <a:p>
            <a:pPr/>
            <a:r>
              <a:t>B. Introduction to recommendations on studying the Bible</a:t>
            </a:r>
          </a:p>
          <a:p>
            <a:pPr/>
            <a:r>
              <a:t>	Do your best to make your study personal and not overly complicated. Read the Bible expecting to be confronted by a message from God.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A. Study Bibles and commentaries</a:t>
            </a:r>
          </a:p>
          <a:p>
            <a:pPr/>
            <a:r>
              <a:t>B. Concordances and lexicons</a:t>
            </a:r>
          </a:p>
          <a:p>
            <a:pPr/>
            <a:r>
              <a:t>C. Bible dictionaries and encyclopedias</a:t>
            </a:r>
          </a:p>
          <a:p>
            <a:pPr/>
          </a:p>
          <a:p>
            <a:pPr/>
            <a:r>
              <a:t>Study Bibles and commentaries offer insightful explanations and interpretations of the text, helping to illuminate its intended meaning. Concordances and lexicons allow an in-depth exploration of biblical language, facilitating a better understanding of the original text's nuances. Additionally, Bible dictionaries and encyclopedias provide comprehensive information about biblical figures, locations, customs, and historical events, contributing to a richer comprehension of the Scriptures' context. </a:t>
            </a:r>
          </a:p>
          <a:p>
            <a:pPr/>
          </a:p>
          <a:p>
            <a:pPr/>
            <a:r>
              <a:t>Before going to these extra Biblical sources read and reread your text in three to four different Bible versions.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II. The Context of the Bible</a:t>
            </a:r>
          </a:p>
          <a:p>
            <a:pPr/>
            <a:r>
              <a:t>III. Approaching the Text</a:t>
            </a:r>
          </a:p>
          <a:p>
            <a:pPr/>
            <a:r>
              <a:t>IV. Observing the Text</a:t>
            </a:r>
          </a:p>
          <a:p>
            <a:pPr/>
            <a:r>
              <a:t>V. Interpreting the Text</a:t>
            </a:r>
          </a:p>
          <a:p>
            <a:pPr/>
            <a:r>
              <a:t>VI. Applying the Text</a:t>
            </a:r>
          </a:p>
          <a:p>
            <a:pPr/>
            <a:r>
              <a:t>VII. Tools for Studying the Bible</a:t>
            </a:r>
          </a:p>
          <a:p>
            <a:pPr/>
            <a:r>
              <a:t>VIII. Studying in Community</a:t>
            </a:r>
          </a:p>
          <a:p>
            <a:pPr/>
            <a:r>
              <a:t>IX. Cultivating a Habit of Study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2 Timothy 2:14 (ESV)</a:t>
            </a:r>
          </a:p>
          <a:p>
            <a:pPr/>
            <a:r>
              <a:t>14 Remind them of these things, and charge them before God not to quarrel about words, which does no good, but only ruins the hearers.</a:t>
            </a:r>
          </a:p>
          <a:p>
            <a:pPr/>
            <a:r>
              <a:t>2 Timothy 2:15 (ASV)</a:t>
            </a:r>
          </a:p>
          <a:p>
            <a:pPr/>
            <a:r>
              <a:t>15 Give diligence to present thyself approved unto God, a workman that needeth not to be ashamed, handling aright the word of truth.</a:t>
            </a:r>
          </a:p>
          <a:p>
            <a:pPr/>
            <a:r>
              <a:t>2 Timothy 2:15 (KJV 1900)</a:t>
            </a:r>
          </a:p>
          <a:p>
            <a:pPr/>
            <a:r>
              <a:t>15 Study to shew thyself approved unto God, a workman that needeth not to be ashamed, rightly dividing the word of truth.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2 Timothy 3:16–17 (KJV 1900)</a:t>
            </a:r>
          </a:p>
          <a:p>
            <a:pPr/>
            <a:r>
              <a:t>16 All scripture is given by inspiration of God, and is profitable for doctrine, for reproof, for correction, for instruction in righteousness: 17 That the man of God may be perfect, throughly furnished unto all good works.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Shape 152"/>
          <p:cNvSpPr/>
          <p:nvPr>
            <p:ph type="sldImg"/>
          </p:nvPr>
        </p:nvSpPr>
        <p:spPr>
          <a:prstGeom prst="rect">
            <a:avLst/>
          </a:prstGeom>
        </p:spPr>
        <p:txBody>
          <a:bodyPr/>
          <a:lstStyle/>
          <a:p>
            <a:pPr/>
          </a:p>
        </p:txBody>
      </p:sp>
      <p:sp>
        <p:nvSpPr>
          <p:cNvPr id="153" name="Shape 153"/>
          <p:cNvSpPr/>
          <p:nvPr>
            <p:ph type="body" sz="quarter" idx="1"/>
          </p:nvPr>
        </p:nvSpPr>
        <p:spPr>
          <a:prstGeom prst="rect">
            <a:avLst/>
          </a:prstGeom>
        </p:spPr>
        <p:txBody>
          <a:bodyPr/>
          <a:lstStyle/>
          <a:p>
            <a:pPr marL="407458" indent="-407458">
              <a:buSzPct val="100000"/>
              <a:buAutoNum type="alphaUcPeriod" startAt="1"/>
            </a:pPr>
            <a:r>
              <a:t>Historical and cultural background</a:t>
            </a:r>
          </a:p>
          <a:p>
            <a:pPr lvl="1" marL="926041" indent="-291041">
              <a:buSzPct val="125000"/>
              <a:buChar char="•"/>
            </a:pPr>
            <a:r>
              <a:t>Understanding the Historical and Cultural Context</a:t>
            </a:r>
          </a:p>
          <a:p>
            <a:pPr lvl="1" marL="926041" indent="-291041">
              <a:buSzPct val="125000"/>
              <a:buChar char="•"/>
            </a:pPr>
            <a:r>
              <a:t>Grasping Bible passages' historical and cultural backdrop is paramount to comprehend their intended meaning fully. The Bible was written in a different period and societal context. Ignoring these aspects can lead to misinterpretation and misunderstanding of the sacred text. By studying the historical and cultural context, we can align our understanding more closely with the original audience, thus enabling a more accurate interpretation of the Scriptures.</a:t>
            </a:r>
          </a:p>
          <a:p>
            <a:pPr/>
            <a:r>
              <a:t>B. Understanding the different literary genres in the Bible</a:t>
            </a:r>
          </a:p>
          <a:p>
            <a:pPr lvl="2" marL="685800" indent="-228600">
              <a:buSzPct val="100000"/>
              <a:buChar char="•"/>
            </a:pPr>
            <a:r>
              <a:t>	Appreciating the diverse literary genres present in the Bible is also crucial, as emphasized by Gordon Fee in his seminal work, "How to Study the Bible for All It's Worth." Fee stresses that recognizing the genre of a particular book or passage helps in understanding its intended message and proper application. This understanding prevents us from imposing modern reading techniques on ancient texts, leading to more accurate exegesis.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lvl="2" marL="685800" indent="-228600">
              <a:buSzPct val="100000"/>
              <a:buChar char="•"/>
            </a:pPr>
            <a:r>
              <a:t>The Bible is a compilation of various genres, including historical narratives, law, wisdom literature, poetry, prophecy, apocalyptic literature, gospels, letters, and parables.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marL="407458" indent="-407458">
              <a:buSzPct val="100000"/>
              <a:buAutoNum type="alphaUcPeriod" startAt="1"/>
            </a:pPr>
            <a:r>
              <a:t>Developing a proper attitude and mindset for studying the Bible</a:t>
            </a:r>
          </a:p>
          <a:p>
            <a:pPr lvl="1" marL="926041" indent="-291041">
              <a:buSzPct val="125000"/>
              <a:buChar char="•"/>
            </a:pPr>
            <a:r>
              <a:t>Cultivating the right mindset and attitude is integral to compelling Bible study. Approaching the text with humility and a willingness to learn, acknowledging that our modern perspectives may not always align with the original intent of the Scriptures. Furthermore, let’s recognize the importance of persistent, patient study, which allows for a deeper and more nuanced understanding of the text over time. This mindset, paired with the practical strategies for studying context and genre, enables fruitful engagement with the Bible and its teachings.</a:t>
            </a:r>
          </a:p>
          <a:p>
            <a:pPr/>
            <a:r>
              <a:t>B. Understanding the authority, inspiration, and interpretation of Scripture</a:t>
            </a:r>
          </a:p>
          <a:p>
            <a:pPr lvl="2" marL="685800" indent="-228600">
              <a:buSzPct val="100000"/>
              <a:buChar char="•"/>
            </a:pPr>
            <a:r>
              <a:t>There is an inherent authority and divinely inspired nature of the Scriptures. Every word in the Bible comes from God, and thus, it carries unquestionable authority. This authority requires us to interpret the Scriptures responsibly and humbly, seeking the divine inspiration behind its words. You should understand the Bible as God's communication to humanity, necessitating an interpretative approach that faithfully reflects God's intentions.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We must approach the Text with careful observation when studying the Bible. Pay close attention to the text, noting key details and patterns that can reveal the deeper meanings within the Scriptures. The structure and context of a passage are critical elements to consider, helping to frame its message within the broader narrative. Underlining this systematic approach is a call for patience and diligence, characteristics that are crucial to uncovering the richness of the biblical text.</a:t>
            </a:r>
          </a:p>
          <a:p>
            <a:pPr/>
          </a:p>
          <a:p>
            <a:pPr/>
            <a:r>
              <a:t>A. Reading the text carefully</a:t>
            </a:r>
          </a:p>
          <a:p>
            <a:pPr/>
            <a:r>
              <a:t>B. Noting key details and patterns</a:t>
            </a:r>
          </a:p>
          <a:p>
            <a:pPr/>
            <a:r>
              <a:t>C. Paying attention to the context and structure of the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r>
              <a:t>A. Understanding the author's original intent</a:t>
            </a:r>
          </a:p>
          <a:p>
            <a:pPr/>
            <a:r>
              <a:t>B. Considering the historical and cultural context</a:t>
            </a:r>
          </a:p>
          <a:p>
            <a:pPr/>
            <a:r>
              <a:t>C. Analyzing the literary devices used in the text</a:t>
            </a:r>
          </a:p>
          <a:p>
            <a:pPr/>
          </a:p>
          <a:p>
            <a:pPr/>
            <a:r>
              <a:t>It is crucial to grasp the author's original intent in interpreting the text. This requires a deep understanding of the historical and cultural context in which the scriptures were written, as these factors influence the author's perspective and the meanings conveyed. Analyze the literary devices used in the text, as these can provide additional insight into the narrative and its intended messages. This systematic approach ensures a thorough and accurate text interpretation aligned with its original intent and context. We can extract the maximum value from Bible study by adhering to these guidelines.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A. Discerning the timeless principles and truths in the text</a:t>
            </a:r>
          </a:p>
          <a:p>
            <a:pPr/>
            <a:r>
              <a:t>B. Applying the text to one's own life and circumstances</a:t>
            </a:r>
          </a:p>
          <a:p>
            <a:pPr/>
            <a:r>
              <a:t>C. Considering the practical implications for personal growth and relationship with God</a:t>
            </a:r>
          </a:p>
          <a:p>
            <a:pPr/>
          </a:p>
          <a:p>
            <a:pPr/>
            <a:r>
              <a:t>Application of biblical text is a crucial part of studying the Bible. Discerning the timeless principles and truths within the text is significant in application. While written in a different time and context, the Scriptures contain universal truths and principles that transcend time and are pertinent to modern life. Apply these principles to your life and circumstances, fostering personal growth and a stronger relationship with God. The Bible's practical implications can shape our worldview, ethics, and actions. Thus, genuine application of the Bible moves beyond mere intellectual understanding to transformational living that reflects the teachings of the Scriptures.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Sandy path between two hills leading to the oce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102" name="Heron flying low over a beach with a short fence in the foreground"/>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103" name="View of beach and sea from a grassy sand dun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12" name="“Type a quote here.”"/>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View of beach and sea from a grassy sand dun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View of beach and sea from a grassy sand dun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Heron flying low over a beach with a short fence in the foreground"/>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1270000" indent="-1270000">
              <a:defRPr sz="9600"/>
            </a:lvl1pPr>
            <a:lvl2pPr marL="1587500" indent="-952500">
              <a:defRPr sz="72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Sandy path between two hills leading to the oce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37" name="I. How To Study The Bible"/>
          <p:cNvSpPr txBox="1"/>
          <p:nvPr>
            <p:ph type="ctrTitle"/>
          </p:nvPr>
        </p:nvSpPr>
        <p:spPr>
          <a:prstGeom prst="rect">
            <a:avLst/>
          </a:prstGeom>
        </p:spPr>
        <p:txBody>
          <a:bodyPr anchor="ctr"/>
          <a:lstStyle>
            <a:lvl1pPr>
              <a:defRPr sz="13700"/>
            </a:lvl1pPr>
          </a:lstStyle>
          <a:p>
            <a:pPr/>
            <a:r>
              <a:t>I. How To Study The Bible</a:t>
            </a:r>
          </a:p>
        </p:txBody>
      </p:sp>
      <p:sp>
        <p:nvSpPr>
          <p:cNvPr id="138" name="A. Overview of the importance of studying the Bible…"/>
          <p:cNvSpPr txBox="1"/>
          <p:nvPr>
            <p:ph type="subTitle" sz="half" idx="1"/>
          </p:nvPr>
        </p:nvSpPr>
        <p:spPr>
          <a:xfrm>
            <a:off x="1778000" y="7073900"/>
            <a:ext cx="20828000" cy="4664213"/>
          </a:xfrm>
          <a:prstGeom prst="rect">
            <a:avLst/>
          </a:prstGeom>
        </p:spPr>
        <p:txBody>
          <a:bodyPr/>
          <a:lstStyle/>
          <a:p>
            <a:pPr algn="l" defTabSz="602615">
              <a:spcBef>
                <a:spcPts val="4300"/>
              </a:spcBef>
              <a:defRPr sz="7008"/>
            </a:pPr>
            <a:r>
              <a:t>A. Overview of the importance of studying the Bible</a:t>
            </a:r>
          </a:p>
          <a:p>
            <a:pPr algn="l" defTabSz="602615">
              <a:spcBef>
                <a:spcPts val="4300"/>
              </a:spcBef>
              <a:defRPr sz="7008"/>
            </a:pPr>
            <a:r>
              <a:t>B. Introduction to recommendations on studying the Bible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38"/>
                                        </p:tgtEl>
                                        <p:attrNameLst>
                                          <p:attrName>style.visibility</p:attrName>
                                        </p:attrNameLst>
                                      </p:cBhvr>
                                      <p:to>
                                        <p:strVal val="visible"/>
                                      </p:to>
                                    </p:set>
                                    <p:anim calcmode="lin" valueType="num">
                                      <p:cBhvr>
                                        <p:cTn id="7" dur="1500" fill="hold"/>
                                        <p:tgtEl>
                                          <p:spTgt spid="138"/>
                                        </p:tgtEl>
                                        <p:attrNameLst>
                                          <p:attrName>ppt_x</p:attrName>
                                        </p:attrNameLst>
                                      </p:cBhvr>
                                      <p:tavLst>
                                        <p:tav tm="0">
                                          <p:val>
                                            <p:strVal val="#ppt_x"/>
                                          </p:val>
                                        </p:tav>
                                        <p:tav tm="100000">
                                          <p:val>
                                            <p:strVal val="#ppt_x"/>
                                          </p:val>
                                        </p:tav>
                                      </p:tavLst>
                                    </p:anim>
                                    <p:anim calcmode="lin" valueType="num">
                                      <p:cBhvr>
                                        <p:cTn id="8" dur="1500" fill="hold"/>
                                        <p:tgtEl>
                                          <p:spTgt spid="1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80" name="VII. Tools for Studying the Bible"/>
          <p:cNvSpPr txBox="1"/>
          <p:nvPr>
            <p:ph type="title"/>
          </p:nvPr>
        </p:nvSpPr>
        <p:spPr>
          <a:prstGeom prst="rect">
            <a:avLst/>
          </a:prstGeom>
        </p:spPr>
        <p:txBody>
          <a:bodyPr/>
          <a:lstStyle/>
          <a:p>
            <a:pPr/>
            <a:r>
              <a:t>VII. Tools for Studying the Bible</a:t>
            </a:r>
          </a:p>
        </p:txBody>
      </p:sp>
      <p:sp>
        <p:nvSpPr>
          <p:cNvPr id="181" name="A. Study Bibles and commentaries…"/>
          <p:cNvSpPr txBox="1"/>
          <p:nvPr>
            <p:ph type="body" idx="1"/>
          </p:nvPr>
        </p:nvSpPr>
        <p:spPr>
          <a:prstGeom prst="rect">
            <a:avLst/>
          </a:prstGeom>
        </p:spPr>
        <p:txBody>
          <a:bodyPr/>
          <a:lstStyle/>
          <a:p>
            <a:pPr/>
            <a:r>
              <a:t>A. Study Bibles and commentaries</a:t>
            </a:r>
          </a:p>
          <a:p>
            <a:pPr/>
            <a:r>
              <a:t>B. Concordances and lexicons</a:t>
            </a:r>
          </a:p>
          <a:p>
            <a:pPr/>
            <a:r>
              <a:t>C. Bible dictionaries and encyclopedias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81"/>
                                        </p:tgtEl>
                                        <p:attrNameLst>
                                          <p:attrName>style.visibility</p:attrName>
                                        </p:attrNameLst>
                                      </p:cBhvr>
                                      <p:to>
                                        <p:strVal val="visible"/>
                                      </p:to>
                                    </p:set>
                                    <p:anim calcmode="lin" valueType="num">
                                      <p:cBhvr>
                                        <p:cTn id="7" dur="1500" fill="hold"/>
                                        <p:tgtEl>
                                          <p:spTgt spid="181"/>
                                        </p:tgtEl>
                                        <p:attrNameLst>
                                          <p:attrName>ppt_x</p:attrName>
                                        </p:attrNameLst>
                                      </p:cBhvr>
                                      <p:tavLst>
                                        <p:tav tm="0">
                                          <p:val>
                                            <p:strVal val="#ppt_x"/>
                                          </p:val>
                                        </p:tav>
                                        <p:tav tm="100000">
                                          <p:val>
                                            <p:strVal val="#ppt_x"/>
                                          </p:val>
                                        </p:tav>
                                      </p:tavLst>
                                    </p:anim>
                                    <p:anim calcmode="lin" valueType="num">
                                      <p:cBhvr>
                                        <p:cTn id="8" dur="1500" fill="hold"/>
                                        <p:tgtEl>
                                          <p:spTgt spid="1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5" name="VIII. Studying in Community"/>
          <p:cNvSpPr txBox="1"/>
          <p:nvPr>
            <p:ph type="title"/>
          </p:nvPr>
        </p:nvSpPr>
        <p:spPr>
          <a:prstGeom prst="rect">
            <a:avLst/>
          </a:prstGeom>
        </p:spPr>
        <p:txBody>
          <a:bodyPr/>
          <a:lstStyle/>
          <a:p>
            <a:pPr/>
            <a:r>
              <a:t>VIII. Studying in Community</a:t>
            </a:r>
          </a:p>
        </p:txBody>
      </p:sp>
      <p:sp>
        <p:nvSpPr>
          <p:cNvPr id="186" name="A. Joining a Bible study group or attending a church community…"/>
          <p:cNvSpPr txBox="1"/>
          <p:nvPr>
            <p:ph type="body" idx="1"/>
          </p:nvPr>
        </p:nvSpPr>
        <p:spPr>
          <a:prstGeom prst="rect">
            <a:avLst/>
          </a:prstGeom>
        </p:spPr>
        <p:txBody>
          <a:bodyPr/>
          <a:lstStyle/>
          <a:p>
            <a:pPr marL="1143000" indent="-1143000" defTabSz="742950">
              <a:spcBef>
                <a:spcPts val="5300"/>
              </a:spcBef>
              <a:defRPr sz="8639"/>
            </a:pPr>
            <a:r>
              <a:t>A. Joining a Bible study group or attending a church community</a:t>
            </a:r>
          </a:p>
          <a:p>
            <a:pPr marL="1143000" indent="-1143000" defTabSz="742950">
              <a:spcBef>
                <a:spcPts val="5300"/>
              </a:spcBef>
              <a:defRPr sz="8639"/>
            </a:pPr>
            <a:r>
              <a:t>B. Engaging in discussions and sharing insights with others</a:t>
            </a:r>
          </a:p>
          <a:p>
            <a:pPr marL="1143000" indent="-1143000" defTabSz="742950">
              <a:spcBef>
                <a:spcPts val="5300"/>
              </a:spcBef>
              <a:defRPr sz="8639"/>
            </a:pPr>
            <a:r>
              <a:t>C. Seeking guidance and accountability from trusted mentors or leaders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86"/>
                                        </p:tgtEl>
                                        <p:attrNameLst>
                                          <p:attrName>style.visibility</p:attrName>
                                        </p:attrNameLst>
                                      </p:cBhvr>
                                      <p:to>
                                        <p:strVal val="visible"/>
                                      </p:to>
                                    </p:set>
                                    <p:anim calcmode="lin" valueType="num">
                                      <p:cBhvr>
                                        <p:cTn id="7" dur="1500" fill="hold"/>
                                        <p:tgtEl>
                                          <p:spTgt spid="186"/>
                                        </p:tgtEl>
                                        <p:attrNameLst>
                                          <p:attrName>ppt_x</p:attrName>
                                        </p:attrNameLst>
                                      </p:cBhvr>
                                      <p:tavLst>
                                        <p:tav tm="0">
                                          <p:val>
                                            <p:strVal val="#ppt_x"/>
                                          </p:val>
                                        </p:tav>
                                        <p:tav tm="100000">
                                          <p:val>
                                            <p:strVal val="#ppt_x"/>
                                          </p:val>
                                        </p:tav>
                                      </p:tavLst>
                                    </p:anim>
                                    <p:anim calcmode="lin" valueType="num">
                                      <p:cBhvr>
                                        <p:cTn id="8" dur="1500" fill="hold"/>
                                        <p:tgtEl>
                                          <p:spTgt spid="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8" name="IX. Cultivating a Habit of Study"/>
          <p:cNvSpPr txBox="1"/>
          <p:nvPr>
            <p:ph type="title"/>
          </p:nvPr>
        </p:nvSpPr>
        <p:spPr>
          <a:prstGeom prst="rect">
            <a:avLst/>
          </a:prstGeom>
        </p:spPr>
        <p:txBody>
          <a:bodyPr/>
          <a:lstStyle/>
          <a:p>
            <a:pPr/>
            <a:r>
              <a:t>IX. Cultivating a Habit of Study</a:t>
            </a:r>
          </a:p>
        </p:txBody>
      </p:sp>
      <p:sp>
        <p:nvSpPr>
          <p:cNvPr id="189" name="A. Establishing a regular study routine…"/>
          <p:cNvSpPr txBox="1"/>
          <p:nvPr>
            <p:ph type="body" idx="1"/>
          </p:nvPr>
        </p:nvSpPr>
        <p:spPr>
          <a:prstGeom prst="rect">
            <a:avLst/>
          </a:prstGeom>
        </p:spPr>
        <p:txBody>
          <a:bodyPr/>
          <a:lstStyle/>
          <a:p>
            <a:pPr marL="1206500" indent="-1206500" defTabSz="784225">
              <a:spcBef>
                <a:spcPts val="5600"/>
              </a:spcBef>
              <a:defRPr sz="9120"/>
            </a:pPr>
            <a:r>
              <a:t>A. Establishing a regular study routine</a:t>
            </a:r>
          </a:p>
          <a:p>
            <a:pPr marL="1206500" indent="-1206500" defTabSz="784225">
              <a:spcBef>
                <a:spcPts val="5600"/>
              </a:spcBef>
              <a:defRPr sz="9120"/>
            </a:pPr>
            <a:r>
              <a:t>B. Setting manageable goals for studying the Bible</a:t>
            </a:r>
          </a:p>
          <a:p>
            <a:pPr marL="1206500" indent="-1206500" defTabSz="784225">
              <a:spcBef>
                <a:spcPts val="5600"/>
              </a:spcBef>
              <a:defRPr sz="9120"/>
            </a:pPr>
            <a:r>
              <a:t>C. Making use of various study methods and resources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89"/>
                                        </p:tgtEl>
                                        <p:attrNameLst>
                                          <p:attrName>style.visibility</p:attrName>
                                        </p:attrNameLst>
                                      </p:cBhvr>
                                      <p:to>
                                        <p:strVal val="visible"/>
                                      </p:to>
                                    </p:set>
                                    <p:anim calcmode="lin" valueType="num">
                                      <p:cBhvr>
                                        <p:cTn id="7" dur="1500" fill="hold"/>
                                        <p:tgtEl>
                                          <p:spTgt spid="189"/>
                                        </p:tgtEl>
                                        <p:attrNameLst>
                                          <p:attrName>ppt_x</p:attrName>
                                        </p:attrNameLst>
                                      </p:cBhvr>
                                      <p:tavLst>
                                        <p:tav tm="0">
                                          <p:val>
                                            <p:strVal val="#ppt_x"/>
                                          </p:val>
                                        </p:tav>
                                        <p:tav tm="100000">
                                          <p:val>
                                            <p:strVal val="#ppt_x"/>
                                          </p:val>
                                        </p:tav>
                                      </p:tavLst>
                                    </p:anim>
                                    <p:anim calcmode="lin" valueType="num">
                                      <p:cBhvr>
                                        <p:cTn id="8" dur="1500" fill="hold"/>
                                        <p:tgtEl>
                                          <p:spTgt spid="1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91" name="X. Conclusion"/>
          <p:cNvSpPr txBox="1"/>
          <p:nvPr>
            <p:ph type="title"/>
          </p:nvPr>
        </p:nvSpPr>
        <p:spPr>
          <a:prstGeom prst="rect">
            <a:avLst/>
          </a:prstGeom>
        </p:spPr>
        <p:txBody>
          <a:bodyPr/>
          <a:lstStyle/>
          <a:p>
            <a:pPr/>
            <a:r>
              <a:t>X. Conclusion</a:t>
            </a:r>
          </a:p>
        </p:txBody>
      </p:sp>
      <p:sp>
        <p:nvSpPr>
          <p:cNvPr id="192" name="A. Recap of the key steps in studying the Bible according to our recommendations…"/>
          <p:cNvSpPr txBox="1"/>
          <p:nvPr>
            <p:ph type="body" idx="1"/>
          </p:nvPr>
        </p:nvSpPr>
        <p:spPr>
          <a:prstGeom prst="rect">
            <a:avLst/>
          </a:prstGeom>
        </p:spPr>
        <p:txBody>
          <a:bodyPr/>
          <a:lstStyle/>
          <a:p>
            <a:pPr marL="1219200" indent="-1219200" defTabSz="792479">
              <a:spcBef>
                <a:spcPts val="5600"/>
              </a:spcBef>
              <a:defRPr sz="9216"/>
            </a:pPr>
            <a:r>
              <a:t>A. Recap of the key steps in studying the Bible according to our recommendations</a:t>
            </a:r>
          </a:p>
          <a:p>
            <a:pPr marL="1219200" indent="-1219200" defTabSz="792479">
              <a:spcBef>
                <a:spcPts val="5600"/>
              </a:spcBef>
              <a:defRPr sz="9216"/>
            </a:pPr>
            <a:r>
              <a:t>B. Encouragement to apply these principles in personal Bible study journey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92"/>
                                        </p:tgtEl>
                                        <p:attrNameLst>
                                          <p:attrName>style.visibility</p:attrName>
                                        </p:attrNameLst>
                                      </p:cBhvr>
                                      <p:to>
                                        <p:strVal val="visible"/>
                                      </p:to>
                                    </p:set>
                                    <p:anim calcmode="lin" valueType="num">
                                      <p:cBhvr>
                                        <p:cTn id="7" dur="1500" fill="hold"/>
                                        <p:tgtEl>
                                          <p:spTgt spid="192"/>
                                        </p:tgtEl>
                                        <p:attrNameLst>
                                          <p:attrName>ppt_x</p:attrName>
                                        </p:attrNameLst>
                                      </p:cBhvr>
                                      <p:tavLst>
                                        <p:tav tm="0">
                                          <p:val>
                                            <p:strVal val="#ppt_x"/>
                                          </p:val>
                                        </p:tav>
                                        <p:tav tm="100000">
                                          <p:val>
                                            <p:strVal val="#ppt_x"/>
                                          </p:val>
                                        </p:tav>
                                      </p:tavLst>
                                    </p:anim>
                                    <p:anim calcmode="lin" valueType="num">
                                      <p:cBhvr>
                                        <p:cTn id="8" dur="1500" fill="hold"/>
                                        <p:tgtEl>
                                          <p:spTgt spid="1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46" name="2 Timothy 3:16–17 (ESV)…"/>
          <p:cNvSpPr txBox="1"/>
          <p:nvPr>
            <p:ph type="body" idx="1"/>
          </p:nvPr>
        </p:nvSpPr>
        <p:spPr>
          <a:prstGeom prst="rect">
            <a:avLst/>
          </a:prstGeom>
        </p:spPr>
        <p:txBody>
          <a:bodyPr/>
          <a:lstStyle/>
          <a:p>
            <a:pPr marL="0" indent="0" defTabSz="457200">
              <a:spcBef>
                <a:spcPts val="0"/>
              </a:spcBef>
              <a:buSzTx/>
              <a:buNone/>
              <a:defRPr b="1" sz="10000">
                <a:latin typeface="Helvetica"/>
                <a:ea typeface="Helvetica"/>
                <a:cs typeface="Helvetica"/>
                <a:sym typeface="Helvetica"/>
              </a:defRPr>
            </a:pPr>
            <a:r>
              <a:t>2 Timothy 3:16–17 (ESV)</a:t>
            </a:r>
            <a:endParaRPr b="0"/>
          </a:p>
          <a:p>
            <a:pPr marL="0" indent="0" defTabSz="457200">
              <a:spcBef>
                <a:spcPts val="0"/>
              </a:spcBef>
              <a:buSzTx/>
              <a:buNone/>
              <a:defRPr sz="7500">
                <a:latin typeface="Helvetica"/>
                <a:ea typeface="Helvetica"/>
                <a:cs typeface="Helvetica"/>
                <a:sym typeface="Helvetica"/>
              </a:defRPr>
            </a:pPr>
            <a:r>
              <a:rPr b="1"/>
              <a:t>16</a:t>
            </a:r>
            <a:r>
              <a:t> All Scripture is breathed out by God and profitable for teaching, for reproof, for correction, and for training in righteousness, </a:t>
            </a:r>
            <a:r>
              <a:rPr b="1"/>
              <a:t>17</a:t>
            </a:r>
            <a:r>
              <a:t> that the man of God may be complete, equipped for every good work.</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50" name="II. The Context of the Bible"/>
          <p:cNvSpPr txBox="1"/>
          <p:nvPr>
            <p:ph type="title"/>
          </p:nvPr>
        </p:nvSpPr>
        <p:spPr>
          <a:prstGeom prst="rect">
            <a:avLst/>
          </a:prstGeom>
        </p:spPr>
        <p:txBody>
          <a:bodyPr/>
          <a:lstStyle/>
          <a:p>
            <a:pPr/>
            <a:r>
              <a:t>II. The Context of the Bible</a:t>
            </a:r>
          </a:p>
        </p:txBody>
      </p:sp>
      <p:sp>
        <p:nvSpPr>
          <p:cNvPr id="151" name="A. Historical and cultural background…"/>
          <p:cNvSpPr txBox="1"/>
          <p:nvPr>
            <p:ph type="body" idx="1"/>
          </p:nvPr>
        </p:nvSpPr>
        <p:spPr>
          <a:prstGeom prst="rect">
            <a:avLst/>
          </a:prstGeom>
        </p:spPr>
        <p:txBody>
          <a:bodyPr/>
          <a:lstStyle/>
          <a:p>
            <a:pPr/>
            <a:r>
              <a:t>A. Historical and cultural background</a:t>
            </a:r>
          </a:p>
          <a:p>
            <a:pPr/>
            <a:r>
              <a:t>B. Understanding the different literary genres in the Bible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51"/>
                                        </p:tgtEl>
                                        <p:attrNameLst>
                                          <p:attrName>style.visibility</p:attrName>
                                        </p:attrNameLst>
                                      </p:cBhvr>
                                      <p:to>
                                        <p:strVal val="visible"/>
                                      </p:to>
                                    </p:set>
                                    <p:anim calcmode="lin" valueType="num">
                                      <p:cBhvr>
                                        <p:cTn id="7" dur="1500" fill="hold"/>
                                        <p:tgtEl>
                                          <p:spTgt spid="151"/>
                                        </p:tgtEl>
                                        <p:attrNameLst>
                                          <p:attrName>ppt_x</p:attrName>
                                        </p:attrNameLst>
                                      </p:cBhvr>
                                      <p:tavLst>
                                        <p:tav tm="0">
                                          <p:val>
                                            <p:strVal val="#ppt_x"/>
                                          </p:val>
                                        </p:tav>
                                        <p:tav tm="100000">
                                          <p:val>
                                            <p:strVal val="#ppt_x"/>
                                          </p:val>
                                        </p:tav>
                                      </p:tavLst>
                                    </p:anim>
                                    <p:anim calcmode="lin" valueType="num">
                                      <p:cBhvr>
                                        <p:cTn id="8" dur="1500" fill="hold"/>
                                        <p:tgtEl>
                                          <p:spTgt spid="1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55" name="Bible Genres"/>
          <p:cNvSpPr txBox="1"/>
          <p:nvPr>
            <p:ph type="title"/>
          </p:nvPr>
        </p:nvSpPr>
        <p:spPr>
          <a:prstGeom prst="rect">
            <a:avLst/>
          </a:prstGeom>
        </p:spPr>
        <p:txBody>
          <a:bodyPr/>
          <a:lstStyle/>
          <a:p>
            <a:pPr/>
            <a:r>
              <a:t>Bible Genres</a:t>
            </a:r>
          </a:p>
        </p:txBody>
      </p:sp>
      <p:sp>
        <p:nvSpPr>
          <p:cNvPr id="156" name="Historical Narratives…"/>
          <p:cNvSpPr txBox="1"/>
          <p:nvPr>
            <p:ph type="body" idx="1"/>
          </p:nvPr>
        </p:nvSpPr>
        <p:spPr>
          <a:prstGeom prst="rect">
            <a:avLst/>
          </a:prstGeom>
        </p:spPr>
        <p:txBody>
          <a:bodyPr numCol="2" spcCol="1050290"/>
          <a:lstStyle/>
          <a:p>
            <a:pPr lvl="2" marL="603504" indent="-201168" defTabSz="402336">
              <a:lnSpc>
                <a:spcPct val="117999"/>
              </a:lnSpc>
              <a:spcBef>
                <a:spcPts val="0"/>
              </a:spcBef>
              <a:buSzPct val="100000"/>
              <a:defRPr sz="8800"/>
            </a:pPr>
            <a:r>
              <a:t>Historical Narratives</a:t>
            </a:r>
          </a:p>
          <a:p>
            <a:pPr lvl="2" marL="603504" indent="-201168" defTabSz="402336">
              <a:lnSpc>
                <a:spcPct val="117999"/>
              </a:lnSpc>
              <a:spcBef>
                <a:spcPts val="0"/>
              </a:spcBef>
              <a:buSzPct val="100000"/>
              <a:defRPr sz="8800"/>
            </a:pPr>
            <a:r>
              <a:t>Law</a:t>
            </a:r>
          </a:p>
          <a:p>
            <a:pPr lvl="2" marL="603504" indent="-201168" defTabSz="402336">
              <a:lnSpc>
                <a:spcPct val="117999"/>
              </a:lnSpc>
              <a:spcBef>
                <a:spcPts val="0"/>
              </a:spcBef>
              <a:buSzPct val="100000"/>
              <a:defRPr sz="8800"/>
            </a:pPr>
            <a:r>
              <a:t>Wisdom Literature</a:t>
            </a:r>
          </a:p>
          <a:p>
            <a:pPr lvl="2" marL="603504" indent="-201168" defTabSz="402336">
              <a:lnSpc>
                <a:spcPct val="117999"/>
              </a:lnSpc>
              <a:spcBef>
                <a:spcPts val="0"/>
              </a:spcBef>
              <a:buSzPct val="100000"/>
              <a:defRPr sz="8800"/>
            </a:pPr>
            <a:r>
              <a:t>Poetry</a:t>
            </a:r>
          </a:p>
          <a:p>
            <a:pPr lvl="2" marL="603504" indent="-201168" defTabSz="402336">
              <a:lnSpc>
                <a:spcPct val="117999"/>
              </a:lnSpc>
              <a:spcBef>
                <a:spcPts val="0"/>
              </a:spcBef>
              <a:buSzPct val="100000"/>
              <a:defRPr sz="8800"/>
            </a:pPr>
            <a:r>
              <a:t>Prophecy</a:t>
            </a:r>
          </a:p>
          <a:p>
            <a:pPr lvl="2" marL="603504" indent="-201168" defTabSz="402336">
              <a:lnSpc>
                <a:spcPct val="117999"/>
              </a:lnSpc>
              <a:spcBef>
                <a:spcPts val="0"/>
              </a:spcBef>
              <a:buSzPct val="100000"/>
              <a:defRPr sz="8800"/>
            </a:pPr>
            <a:r>
              <a:t>Apocalyptic Literature</a:t>
            </a:r>
          </a:p>
          <a:p>
            <a:pPr lvl="2" marL="603504" indent="-201168" defTabSz="402336">
              <a:lnSpc>
                <a:spcPct val="117999"/>
              </a:lnSpc>
              <a:spcBef>
                <a:spcPts val="0"/>
              </a:spcBef>
              <a:buSzPct val="100000"/>
              <a:defRPr sz="8800"/>
            </a:pPr>
            <a:r>
              <a:t>Gospels</a:t>
            </a:r>
          </a:p>
          <a:p>
            <a:pPr lvl="2" marL="603504" indent="-201168" defTabSz="402336">
              <a:lnSpc>
                <a:spcPct val="117999"/>
              </a:lnSpc>
              <a:spcBef>
                <a:spcPts val="0"/>
              </a:spcBef>
              <a:buSzPct val="100000"/>
              <a:defRPr sz="8800"/>
            </a:pPr>
            <a:r>
              <a:t>Letters</a:t>
            </a:r>
          </a:p>
          <a:p>
            <a:pPr lvl="2" marL="603504" indent="-201168" defTabSz="402336">
              <a:lnSpc>
                <a:spcPct val="117999"/>
              </a:lnSpc>
              <a:spcBef>
                <a:spcPts val="0"/>
              </a:spcBef>
              <a:buSzPct val="100000"/>
              <a:defRPr sz="8800"/>
            </a:pPr>
            <a:r>
              <a:t>Parables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60" name="III. Approaching the Text"/>
          <p:cNvSpPr txBox="1"/>
          <p:nvPr>
            <p:ph type="title"/>
          </p:nvPr>
        </p:nvSpPr>
        <p:spPr>
          <a:prstGeom prst="rect">
            <a:avLst/>
          </a:prstGeom>
        </p:spPr>
        <p:txBody>
          <a:bodyPr/>
          <a:lstStyle/>
          <a:p>
            <a:pPr/>
            <a:r>
              <a:t>III. Approaching the Text</a:t>
            </a:r>
          </a:p>
        </p:txBody>
      </p:sp>
      <p:sp>
        <p:nvSpPr>
          <p:cNvPr id="161" name="A. Developing a proper attitude and mindset for studying the Bible…"/>
          <p:cNvSpPr txBox="1"/>
          <p:nvPr>
            <p:ph type="body" idx="1"/>
          </p:nvPr>
        </p:nvSpPr>
        <p:spPr>
          <a:prstGeom prst="rect">
            <a:avLst/>
          </a:prstGeom>
        </p:spPr>
        <p:txBody>
          <a:bodyPr/>
          <a:lstStyle/>
          <a:p>
            <a:pPr/>
            <a:r>
              <a:t>A. Developing a proper attitude and mindset for studying the Bible</a:t>
            </a:r>
          </a:p>
          <a:p>
            <a:pPr/>
            <a:r>
              <a:t>B. Understanding the authority, inspiration, and interpretation of Scripture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61"/>
                                        </p:tgtEl>
                                        <p:attrNameLst>
                                          <p:attrName>style.visibility</p:attrName>
                                        </p:attrNameLst>
                                      </p:cBhvr>
                                      <p:to>
                                        <p:strVal val="visible"/>
                                      </p:to>
                                    </p:set>
                                    <p:anim calcmode="lin" valueType="num">
                                      <p:cBhvr>
                                        <p:cTn id="7" dur="1500" fill="hold"/>
                                        <p:tgtEl>
                                          <p:spTgt spid="161"/>
                                        </p:tgtEl>
                                        <p:attrNameLst>
                                          <p:attrName>ppt_x</p:attrName>
                                        </p:attrNameLst>
                                      </p:cBhvr>
                                      <p:tavLst>
                                        <p:tav tm="0">
                                          <p:val>
                                            <p:strVal val="#ppt_x"/>
                                          </p:val>
                                        </p:tav>
                                        <p:tav tm="100000">
                                          <p:val>
                                            <p:strVal val="#ppt_x"/>
                                          </p:val>
                                        </p:tav>
                                      </p:tavLst>
                                    </p:anim>
                                    <p:anim calcmode="lin" valueType="num">
                                      <p:cBhvr>
                                        <p:cTn id="8" dur="1500" fill="hold"/>
                                        <p:tgtEl>
                                          <p:spTgt spid="1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65" name="IV. Observing the Text"/>
          <p:cNvSpPr txBox="1"/>
          <p:nvPr>
            <p:ph type="title"/>
          </p:nvPr>
        </p:nvSpPr>
        <p:spPr>
          <a:prstGeom prst="rect">
            <a:avLst/>
          </a:prstGeom>
        </p:spPr>
        <p:txBody>
          <a:bodyPr/>
          <a:lstStyle/>
          <a:p>
            <a:pPr/>
            <a:r>
              <a:t>IV. Observing the Text</a:t>
            </a:r>
          </a:p>
        </p:txBody>
      </p:sp>
      <p:sp>
        <p:nvSpPr>
          <p:cNvPr id="166" name="A. Reading the text carefully…"/>
          <p:cNvSpPr txBox="1"/>
          <p:nvPr>
            <p:ph type="body" idx="1"/>
          </p:nvPr>
        </p:nvSpPr>
        <p:spPr>
          <a:prstGeom prst="rect">
            <a:avLst/>
          </a:prstGeom>
        </p:spPr>
        <p:txBody>
          <a:bodyPr/>
          <a:lstStyle/>
          <a:p>
            <a:pPr/>
            <a:r>
              <a:t>A. Reading the text carefully</a:t>
            </a:r>
          </a:p>
          <a:p>
            <a:pPr/>
            <a:r>
              <a:t>B. Noting key details and patterns</a:t>
            </a:r>
          </a:p>
          <a:p>
            <a:pPr/>
            <a:r>
              <a:t>C. Paying attention to the context and structure of the passage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66"/>
                                        </p:tgtEl>
                                        <p:attrNameLst>
                                          <p:attrName>style.visibility</p:attrName>
                                        </p:attrNameLst>
                                      </p:cBhvr>
                                      <p:to>
                                        <p:strVal val="visible"/>
                                      </p:to>
                                    </p:set>
                                    <p:anim calcmode="lin" valueType="num">
                                      <p:cBhvr>
                                        <p:cTn id="7" dur="1500" fill="hold"/>
                                        <p:tgtEl>
                                          <p:spTgt spid="166"/>
                                        </p:tgtEl>
                                        <p:attrNameLst>
                                          <p:attrName>ppt_x</p:attrName>
                                        </p:attrNameLst>
                                      </p:cBhvr>
                                      <p:tavLst>
                                        <p:tav tm="0">
                                          <p:val>
                                            <p:strVal val="#ppt_x"/>
                                          </p:val>
                                        </p:tav>
                                        <p:tav tm="100000">
                                          <p:val>
                                            <p:strVal val="#ppt_x"/>
                                          </p:val>
                                        </p:tav>
                                      </p:tavLst>
                                    </p:anim>
                                    <p:anim calcmode="lin" valueType="num">
                                      <p:cBhvr>
                                        <p:cTn id="8" dur="1500" fill="hold"/>
                                        <p:tgtEl>
                                          <p:spTgt spid="1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70" name="V. Interpreting the Text"/>
          <p:cNvSpPr txBox="1"/>
          <p:nvPr>
            <p:ph type="title"/>
          </p:nvPr>
        </p:nvSpPr>
        <p:spPr>
          <a:prstGeom prst="rect">
            <a:avLst/>
          </a:prstGeom>
        </p:spPr>
        <p:txBody>
          <a:bodyPr/>
          <a:lstStyle/>
          <a:p>
            <a:pPr/>
            <a:r>
              <a:t>V. Interpreting the Text</a:t>
            </a:r>
          </a:p>
        </p:txBody>
      </p:sp>
      <p:sp>
        <p:nvSpPr>
          <p:cNvPr id="171" name="A. Understanding the author's original intent…"/>
          <p:cNvSpPr txBox="1"/>
          <p:nvPr>
            <p:ph type="body" idx="1"/>
          </p:nvPr>
        </p:nvSpPr>
        <p:spPr>
          <a:prstGeom prst="rect">
            <a:avLst/>
          </a:prstGeom>
        </p:spPr>
        <p:txBody>
          <a:bodyPr/>
          <a:lstStyle/>
          <a:p>
            <a:pPr marL="1143000" indent="-1143000" defTabSz="742950">
              <a:spcBef>
                <a:spcPts val="5300"/>
              </a:spcBef>
              <a:defRPr sz="8639"/>
            </a:pPr>
            <a:r>
              <a:t>A. Understanding the author's original intent</a:t>
            </a:r>
          </a:p>
          <a:p>
            <a:pPr marL="1143000" indent="-1143000" defTabSz="742950">
              <a:spcBef>
                <a:spcPts val="5300"/>
              </a:spcBef>
              <a:defRPr sz="8639"/>
            </a:pPr>
            <a:r>
              <a:t>B. Considering the historical and cultural context</a:t>
            </a:r>
          </a:p>
          <a:p>
            <a:pPr marL="1143000" indent="-1143000" defTabSz="742950">
              <a:spcBef>
                <a:spcPts val="5300"/>
              </a:spcBef>
              <a:defRPr sz="8639"/>
            </a:pPr>
            <a:r>
              <a:t>C. Analyzing the literary devices used in the text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lt" backwards="0">
                                    <p:tmAbs val="0"/>
                                  </p:iterate>
                                  <p:childTnLst>
                                    <p:set>
                                      <p:cBhvr>
                                        <p:cTn id="6" fill="hold"/>
                                        <p:tgtEl>
                                          <p:spTgt spid="171"/>
                                        </p:tgtEl>
                                        <p:attrNameLst>
                                          <p:attrName>style.visibility</p:attrName>
                                        </p:attrNameLst>
                                      </p:cBhvr>
                                      <p:to>
                                        <p:strVal val="visible"/>
                                      </p:to>
                                    </p:set>
                                    <p:anim calcmode="lin" valueType="num">
                                      <p:cBhvr>
                                        <p:cTn id="7" dur="1500" fill="hold"/>
                                        <p:tgtEl>
                                          <p:spTgt spid="171"/>
                                        </p:tgtEl>
                                        <p:attrNameLst>
                                          <p:attrName>ppt_x</p:attrName>
                                        </p:attrNameLst>
                                      </p:cBhvr>
                                      <p:tavLst>
                                        <p:tav tm="0">
                                          <p:val>
                                            <p:strVal val="#ppt_x"/>
                                          </p:val>
                                        </p:tav>
                                        <p:tav tm="100000">
                                          <p:val>
                                            <p:strVal val="#ppt_x"/>
                                          </p:val>
                                        </p:tav>
                                      </p:tavLst>
                                    </p:anim>
                                    <p:anim calcmode="lin" valueType="num">
                                      <p:cBhvr>
                                        <p:cTn id="8" dur="1500" fill="hold"/>
                                        <p:tgtEl>
                                          <p:spTgt spid="1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3"/>
          <a:srcRect l="0" t="0" r="0" b="0"/>
          <a:stretch>
            <a:fillRect/>
          </a:stretch>
        </a:blipFill>
      </p:bgPr>
    </p:bg>
    <p:spTree>
      <p:nvGrpSpPr>
        <p:cNvPr id="1" name=""/>
        <p:cNvGrpSpPr/>
        <p:nvPr/>
      </p:nvGrpSpPr>
      <p:grpSpPr>
        <a:xfrm>
          <a:off x="0" y="0"/>
          <a:ext cx="0" cy="0"/>
          <a:chOff x="0" y="0"/>
          <a:chExt cx="0" cy="0"/>
        </a:xfrm>
      </p:grpSpPr>
      <p:sp>
        <p:nvSpPr>
          <p:cNvPr id="175" name="VI. Applying the Text"/>
          <p:cNvSpPr txBox="1"/>
          <p:nvPr>
            <p:ph type="title"/>
          </p:nvPr>
        </p:nvSpPr>
        <p:spPr>
          <a:prstGeom prst="rect">
            <a:avLst/>
          </a:prstGeom>
        </p:spPr>
        <p:txBody>
          <a:bodyPr/>
          <a:lstStyle/>
          <a:p>
            <a:pPr/>
            <a:r>
              <a:t>VI. Applying the Text</a:t>
            </a:r>
          </a:p>
        </p:txBody>
      </p:sp>
      <p:sp>
        <p:nvSpPr>
          <p:cNvPr id="176" name="A. Discerning the timeless principles and truths in the text…"/>
          <p:cNvSpPr txBox="1"/>
          <p:nvPr>
            <p:ph type="body" idx="1"/>
          </p:nvPr>
        </p:nvSpPr>
        <p:spPr>
          <a:prstGeom prst="rect">
            <a:avLst/>
          </a:prstGeom>
        </p:spPr>
        <p:txBody>
          <a:bodyPr/>
          <a:lstStyle/>
          <a:p>
            <a:pPr marL="1054100" indent="-1054100" defTabSz="685165">
              <a:spcBef>
                <a:spcPts val="4800"/>
              </a:spcBef>
              <a:defRPr sz="7968"/>
            </a:pPr>
            <a:r>
              <a:t>A. Discerning the timeless principles and truths in the text</a:t>
            </a:r>
          </a:p>
          <a:p>
            <a:pPr marL="1054100" indent="-1054100" defTabSz="685165">
              <a:spcBef>
                <a:spcPts val="4800"/>
              </a:spcBef>
              <a:defRPr sz="7968"/>
            </a:pPr>
            <a:r>
              <a:t>B. Applying the text to one's own life and circumstances</a:t>
            </a:r>
          </a:p>
          <a:p>
            <a:pPr marL="1054100" indent="-1054100" defTabSz="685165">
              <a:spcBef>
                <a:spcPts val="4800"/>
              </a:spcBef>
              <a:defRPr sz="7968"/>
            </a:pPr>
            <a:r>
              <a:t>C. Considering the practical implications for personal growth and relationship with God</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lt" backwards="0">
                                    <p:tmAbs val="0"/>
                                  </p:iterate>
                                  <p:childTnLst>
                                    <p:set>
                                      <p:cBhvr>
                                        <p:cTn id="6" fill="hold"/>
                                        <p:tgtEl>
                                          <p:spTgt spid="176"/>
                                        </p:tgtEl>
                                        <p:attrNameLst>
                                          <p:attrName>style.visibility</p:attrName>
                                        </p:attrNameLst>
                                      </p:cBhvr>
                                      <p:to>
                                        <p:strVal val="visible"/>
                                      </p:to>
                                    </p:set>
                                    <p:anim calcmode="lin" valueType="num">
                                      <p:cBhvr>
                                        <p:cTn id="7" dur="1500" fill="hold"/>
                                        <p:tgtEl>
                                          <p:spTgt spid="176"/>
                                        </p:tgtEl>
                                        <p:attrNameLst>
                                          <p:attrName>ppt_x</p:attrName>
                                        </p:attrNameLst>
                                      </p:cBhvr>
                                      <p:tavLst>
                                        <p:tav tm="0">
                                          <p:val>
                                            <p:strVal val="#ppt_x"/>
                                          </p:val>
                                        </p:tav>
                                        <p:tav tm="100000">
                                          <p:val>
                                            <p:strVal val="#ppt_x"/>
                                          </p:val>
                                        </p:tav>
                                      </p:tavLst>
                                    </p:anim>
                                    <p:anim calcmode="lin" valueType="num">
                                      <p:cBhvr>
                                        <p:cTn id="8" dur="1500" fill="hold"/>
                                        <p:tgtEl>
                                          <p:spTgt spid="1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5900"/>
          </a:spcBef>
          <a:spcAft>
            <a:spcPts val="0"/>
          </a:spcAft>
          <a:buClrTx/>
          <a:buSzTx/>
          <a:buFontTx/>
          <a:buNone/>
          <a:tabLst/>
          <a:defRPr b="0" baseline="0" cap="none" i="0" spc="0" strike="noStrike" sz="4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