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99" r:id="rId3"/>
    <p:sldId id="257" r:id="rId4"/>
    <p:sldId id="258" r:id="rId5"/>
    <p:sldId id="282" r:id="rId6"/>
    <p:sldId id="281"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7A58"/>
    <a:srgbClr val="466265"/>
    <a:srgbClr val="6B6B6B"/>
    <a:srgbClr val="B19F74"/>
    <a:srgbClr val="F0DE9E"/>
    <a:srgbClr val="E3D296"/>
    <a:srgbClr val="D6C7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p:restoredTop sz="33197"/>
  </p:normalViewPr>
  <p:slideViewPr>
    <p:cSldViewPr snapToGrid="0" snapToObjects="1">
      <p:cViewPr varScale="1">
        <p:scale>
          <a:sx n="50" d="100"/>
          <a:sy n="50" d="100"/>
        </p:scale>
        <p:origin x="3936" y="16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463464-FD60-F841-8699-E1891473572B}" type="datetimeFigureOut">
              <a:rPr lang="en-US" smtClean="0"/>
              <a:t>8/23/23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19B727-0ED7-D045-BD19-12A5810E1453}" type="slidenum">
              <a:rPr lang="en-US" smtClean="0"/>
              <a:t>‹#›</a:t>
            </a:fld>
            <a:endParaRPr lang="en-US"/>
          </a:p>
        </p:txBody>
      </p:sp>
    </p:spTree>
    <p:extLst>
      <p:ext uri="{BB962C8B-B14F-4D97-AF65-F5344CB8AC3E}">
        <p14:creationId xmlns:p14="http://schemas.microsoft.com/office/powerpoint/2010/main" val="141771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ibletalk.tv/verse/18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B727-0ED7-D045-BD19-12A5810E1453}" type="slidenum">
              <a:rPr lang="en-US" smtClean="0"/>
              <a:t>1</a:t>
            </a:fld>
            <a:endParaRPr lang="en-US"/>
          </a:p>
        </p:txBody>
      </p:sp>
    </p:spTree>
    <p:extLst>
      <p:ext uri="{BB962C8B-B14F-4D97-AF65-F5344CB8AC3E}">
        <p14:creationId xmlns:p14="http://schemas.microsoft.com/office/powerpoint/2010/main" val="3140696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FFFFFF"/>
                </a:solidFill>
                <a:effectLst/>
                <a:latin typeface="Merriweather" pitchFamily="2" charset="77"/>
              </a:rPr>
              <a:t>We need to understand the difference between legitimate and illicit pleasure. </a:t>
            </a:r>
          </a:p>
          <a:p>
            <a:r>
              <a:rPr lang="en-US" b="0" i="0" u="none" strike="noStrike" dirty="0">
                <a:solidFill>
                  <a:srgbClr val="FFFFFF"/>
                </a:solidFill>
                <a:effectLst/>
                <a:latin typeface="Merriweather" pitchFamily="2" charset="77"/>
              </a:rPr>
              <a:t>Legitimate pleasure is momentary and leaves you only wanting more. </a:t>
            </a:r>
          </a:p>
          <a:p>
            <a:r>
              <a:rPr lang="en-US" b="0" i="0" u="none" strike="noStrike" dirty="0">
                <a:solidFill>
                  <a:srgbClr val="FFFFFF"/>
                </a:solidFill>
                <a:effectLst/>
                <a:latin typeface="Merriweather" pitchFamily="2" charset="77"/>
              </a:rPr>
              <a:t>Illicit pleasure is also momentary, but it leaves you feeling guilty and ashamed.</a:t>
            </a:r>
          </a:p>
          <a:p>
            <a:endParaRPr lang="en-US" b="0" i="0" u="none" strike="noStrike" dirty="0">
              <a:solidFill>
                <a:srgbClr val="FFFFFF"/>
              </a:solidFill>
              <a:effectLst/>
              <a:latin typeface="Merriweather" pitchFamily="2" charset="77"/>
            </a:endParaRPr>
          </a:p>
          <a:p>
            <a:pPr algn="l"/>
            <a:r>
              <a:rPr lang="en-US" b="0" i="0" u="none" strike="noStrike" dirty="0">
                <a:solidFill>
                  <a:srgbClr val="FFFFFF"/>
                </a:solidFill>
                <a:effectLst/>
                <a:latin typeface="Merriweather" pitchFamily="2" charset="77"/>
              </a:rPr>
              <a:t>Solomon concludes that the pursuit of pleasure (even legitimate pleasure) is vanity because there is no gain in the pursuit of satisfaction. </a:t>
            </a:r>
          </a:p>
          <a:p>
            <a:pPr algn="l"/>
            <a:r>
              <a:rPr lang="en-US" b="0" i="0" u="none" strike="noStrike" dirty="0">
                <a:solidFill>
                  <a:srgbClr val="FFFFFF"/>
                </a:solidFill>
                <a:effectLst/>
                <a:latin typeface="Merriweather" pitchFamily="2" charset="77"/>
              </a:rPr>
              <a:t>He declares that he was left as dissatisfied at the end of his search as he was at the beginning.</a:t>
            </a:r>
          </a:p>
          <a:p>
            <a:br>
              <a:rPr lang="en-US" dirty="0"/>
            </a:br>
            <a:endParaRPr lang="en-US" dirty="0"/>
          </a:p>
        </p:txBody>
      </p:sp>
      <p:sp>
        <p:nvSpPr>
          <p:cNvPr id="4" name="Slide Number Placeholder 3"/>
          <p:cNvSpPr>
            <a:spLocks noGrp="1"/>
          </p:cNvSpPr>
          <p:nvPr>
            <p:ph type="sldNum" sz="quarter" idx="5"/>
          </p:nvPr>
        </p:nvSpPr>
        <p:spPr/>
        <p:txBody>
          <a:bodyPr/>
          <a:lstStyle/>
          <a:p>
            <a:fld id="{4119B727-0ED7-D045-BD19-12A5810E1453}" type="slidenum">
              <a:rPr lang="en-US" smtClean="0"/>
              <a:t>14</a:t>
            </a:fld>
            <a:endParaRPr lang="en-US"/>
          </a:p>
        </p:txBody>
      </p:sp>
    </p:spTree>
    <p:extLst>
      <p:ext uri="{BB962C8B-B14F-4D97-AF65-F5344CB8AC3E}">
        <p14:creationId xmlns:p14="http://schemas.microsoft.com/office/powerpoint/2010/main" val="4159115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FFFFFF"/>
                </a:solidFill>
                <a:effectLst/>
                <a:latin typeface="Merriweather" pitchFamily="2" charset="77"/>
              </a:rPr>
              <a:t>The race we ought to be in is the race for the crown of life! </a:t>
            </a:r>
          </a:p>
          <a:p>
            <a:r>
              <a:rPr lang="en-US" b="0" i="0" u="none" strike="noStrike" dirty="0">
                <a:solidFill>
                  <a:srgbClr val="FFFFFF"/>
                </a:solidFill>
                <a:effectLst/>
                <a:latin typeface="Merriweather" pitchFamily="2" charset="77"/>
              </a:rPr>
              <a:t>This race strives for that which is good, not that which will make us feel good. </a:t>
            </a:r>
          </a:p>
          <a:p>
            <a:r>
              <a:rPr lang="en-US" b="0" i="0" u="none" strike="noStrike" dirty="0">
                <a:solidFill>
                  <a:srgbClr val="FFFFFF"/>
                </a:solidFill>
                <a:effectLst/>
                <a:latin typeface="Merriweather" pitchFamily="2" charset="77"/>
              </a:rPr>
              <a:t>Therein lies the difference between spiritually and sensuality. </a:t>
            </a:r>
          </a:p>
          <a:p>
            <a:r>
              <a:rPr lang="en-US" b="0" i="0" u="none" strike="noStrike" dirty="0">
                <a:solidFill>
                  <a:srgbClr val="FFFFFF"/>
                </a:solidFill>
                <a:effectLst/>
                <a:latin typeface="Merriweather" pitchFamily="2" charset="77"/>
              </a:rPr>
              <a:t>Solomon learned that sensuality was a dead-end for several reasons:</a:t>
            </a:r>
            <a:endParaRPr lang="en-US" dirty="0"/>
          </a:p>
        </p:txBody>
      </p:sp>
      <p:sp>
        <p:nvSpPr>
          <p:cNvPr id="4" name="Slide Number Placeholder 3"/>
          <p:cNvSpPr>
            <a:spLocks noGrp="1"/>
          </p:cNvSpPr>
          <p:nvPr>
            <p:ph type="sldNum" sz="quarter" idx="5"/>
          </p:nvPr>
        </p:nvSpPr>
        <p:spPr/>
        <p:txBody>
          <a:bodyPr/>
          <a:lstStyle/>
          <a:p>
            <a:fld id="{4119B727-0ED7-D045-BD19-12A5810E1453}" type="slidenum">
              <a:rPr lang="en-US" smtClean="0"/>
              <a:t>15</a:t>
            </a:fld>
            <a:endParaRPr lang="en-US"/>
          </a:p>
        </p:txBody>
      </p:sp>
    </p:spTree>
    <p:extLst>
      <p:ext uri="{BB962C8B-B14F-4D97-AF65-F5344CB8AC3E}">
        <p14:creationId xmlns:p14="http://schemas.microsoft.com/office/powerpoint/2010/main" val="294078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u="none" strike="noStrike" dirty="0">
                <a:solidFill>
                  <a:srgbClr val="FFFFFF"/>
                </a:solidFill>
                <a:effectLst/>
                <a:latin typeface="Merriweather" pitchFamily="2" charset="77"/>
              </a:rPr>
              <a:t>Pursuit of pleasure promises much but delivers little.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FFFFFF"/>
                </a:solidFill>
                <a:effectLst/>
                <a:latin typeface="Merriweather" pitchFamily="2" charset="77"/>
              </a:rPr>
              <a:t>Whatever promise that sensual pleasures make, they are either not as good as they promise or only last for a short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FFFFFF"/>
                </a:solidFill>
                <a:effectLst/>
                <a:latin typeface="Merriweather" pitchFamily="2" charset="77"/>
              </a:rPr>
              <a:t>If they are illicit they also bring shame and guilt.</a:t>
            </a:r>
          </a:p>
          <a:p>
            <a:endParaRPr lang="en-US" dirty="0"/>
          </a:p>
        </p:txBody>
      </p:sp>
      <p:sp>
        <p:nvSpPr>
          <p:cNvPr id="4" name="Slide Number Placeholder 3"/>
          <p:cNvSpPr>
            <a:spLocks noGrp="1"/>
          </p:cNvSpPr>
          <p:nvPr>
            <p:ph type="sldNum" sz="quarter" idx="5"/>
          </p:nvPr>
        </p:nvSpPr>
        <p:spPr/>
        <p:txBody>
          <a:bodyPr/>
          <a:lstStyle/>
          <a:p>
            <a:fld id="{4119B727-0ED7-D045-BD19-12A5810E1453}" type="slidenum">
              <a:rPr lang="en-US" smtClean="0"/>
              <a:t>16</a:t>
            </a:fld>
            <a:endParaRPr lang="en-US"/>
          </a:p>
        </p:txBody>
      </p:sp>
    </p:spTree>
    <p:extLst>
      <p:ext uri="{BB962C8B-B14F-4D97-AF65-F5344CB8AC3E}">
        <p14:creationId xmlns:p14="http://schemas.microsoft.com/office/powerpoint/2010/main" val="2423297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r>
              <a:rPr lang="en-US" b="0" i="0" u="none" strike="noStrike" dirty="0">
                <a:solidFill>
                  <a:srgbClr val="FFFFFF"/>
                </a:solidFill>
                <a:effectLst/>
                <a:latin typeface="Merriweather" pitchFamily="2" charset="77"/>
              </a:rPr>
              <a:t>2. Pursuit of pleasure promises to improve our lives but in reality our lives are rarely changed or improved by merely sensual pleasures (no matter how much I enjoy a concert, my life is rarely changed by it).</a:t>
            </a:r>
          </a:p>
          <a:p>
            <a:pPr algn="l">
              <a:buFont typeface="+mj-lt"/>
              <a:buNone/>
            </a:pPr>
            <a:r>
              <a:rPr lang="en-US" b="0" i="0" u="none" strike="noStrike" dirty="0">
                <a:solidFill>
                  <a:srgbClr val="FFFFFF"/>
                </a:solidFill>
                <a:effectLst/>
                <a:latin typeface="Merriweather" pitchFamily="2" charset="77"/>
              </a:rPr>
              <a:t>Again, if it is illicit, it makes my life worse.</a:t>
            </a:r>
          </a:p>
          <a:p>
            <a:br>
              <a:rPr lang="en-US" dirty="0"/>
            </a:br>
            <a:endParaRPr lang="en-US" dirty="0"/>
          </a:p>
        </p:txBody>
      </p:sp>
      <p:sp>
        <p:nvSpPr>
          <p:cNvPr id="4" name="Slide Number Placeholder 3"/>
          <p:cNvSpPr>
            <a:spLocks noGrp="1"/>
          </p:cNvSpPr>
          <p:nvPr>
            <p:ph type="sldNum" sz="quarter" idx="5"/>
          </p:nvPr>
        </p:nvSpPr>
        <p:spPr/>
        <p:txBody>
          <a:bodyPr/>
          <a:lstStyle/>
          <a:p>
            <a:fld id="{4119B727-0ED7-D045-BD19-12A5810E1453}" type="slidenum">
              <a:rPr lang="en-US" smtClean="0"/>
              <a:t>17</a:t>
            </a:fld>
            <a:endParaRPr lang="en-US"/>
          </a:p>
        </p:txBody>
      </p:sp>
    </p:spTree>
    <p:extLst>
      <p:ext uri="{BB962C8B-B14F-4D97-AF65-F5344CB8AC3E}">
        <p14:creationId xmlns:p14="http://schemas.microsoft.com/office/powerpoint/2010/main" val="1822523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r>
              <a:rPr lang="en-US" b="0" i="0" u="none" strike="noStrike" dirty="0">
                <a:solidFill>
                  <a:srgbClr val="FFFFFF"/>
                </a:solidFill>
                <a:effectLst/>
                <a:latin typeface="Merriweather" pitchFamily="2" charset="77"/>
              </a:rPr>
              <a:t>3. Pursuit of pleasure promises to satisfy our needs but in the end our needs continue to place a demand on us or we often become disillusioned, feeling that our needs will never be met. </a:t>
            </a:r>
          </a:p>
          <a:p>
            <a:pPr algn="l">
              <a:buFont typeface="+mj-lt"/>
              <a:buNone/>
            </a:pPr>
            <a:r>
              <a:rPr lang="en-US" b="0" i="0" u="none" strike="noStrike" dirty="0">
                <a:solidFill>
                  <a:srgbClr val="FFFFFF"/>
                </a:solidFill>
                <a:effectLst/>
                <a:latin typeface="Merriweather" pitchFamily="2" charset="77"/>
              </a:rPr>
              <a:t>If our pleasures are sinful, our needs become insatiable cravings.</a:t>
            </a:r>
          </a:p>
          <a:p>
            <a:br>
              <a:rPr lang="en-US" dirty="0"/>
            </a:br>
            <a:endParaRPr lang="en-US" dirty="0"/>
          </a:p>
        </p:txBody>
      </p:sp>
      <p:sp>
        <p:nvSpPr>
          <p:cNvPr id="4" name="Slide Number Placeholder 3"/>
          <p:cNvSpPr>
            <a:spLocks noGrp="1"/>
          </p:cNvSpPr>
          <p:nvPr>
            <p:ph type="sldNum" sz="quarter" idx="5"/>
          </p:nvPr>
        </p:nvSpPr>
        <p:spPr/>
        <p:txBody>
          <a:bodyPr/>
          <a:lstStyle/>
          <a:p>
            <a:fld id="{4119B727-0ED7-D045-BD19-12A5810E1453}" type="slidenum">
              <a:rPr lang="en-US" smtClean="0"/>
              <a:t>18</a:t>
            </a:fld>
            <a:endParaRPr lang="en-US"/>
          </a:p>
        </p:txBody>
      </p:sp>
    </p:spTree>
    <p:extLst>
      <p:ext uri="{BB962C8B-B14F-4D97-AF65-F5344CB8AC3E}">
        <p14:creationId xmlns:p14="http://schemas.microsoft.com/office/powerpoint/2010/main" val="61564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FFFFFF"/>
                </a:solidFill>
                <a:effectLst/>
                <a:latin typeface="Merriweather" pitchFamily="2" charset="77"/>
              </a:rPr>
              <a:t>I am not saying that pleasure is wrong. </a:t>
            </a:r>
          </a:p>
          <a:p>
            <a:pPr algn="l"/>
            <a:r>
              <a:rPr lang="en-US" b="0" i="0" u="none" strike="noStrike" dirty="0">
                <a:solidFill>
                  <a:srgbClr val="FFFFFF"/>
                </a:solidFill>
                <a:effectLst/>
                <a:latin typeface="Merriweather" pitchFamily="2" charset="77"/>
              </a:rPr>
              <a:t>I am saying that legitimate pleasure is not the avenue to pursue in order to find meaning, fulfillment and satisfaction in life. </a:t>
            </a:r>
          </a:p>
          <a:p>
            <a:pPr algn="l"/>
            <a:r>
              <a:rPr lang="en-US" b="0" i="0" u="none" strike="noStrike" dirty="0">
                <a:solidFill>
                  <a:srgbClr val="FFFFFF"/>
                </a:solidFill>
                <a:effectLst/>
                <a:latin typeface="Merriweather" pitchFamily="2" charset="77"/>
              </a:rPr>
              <a:t>Illicit pleasure is dangerous in that it destroys our ability to enjoy normal human pleasures and casts us headlong into self-destruction. </a:t>
            </a:r>
          </a:p>
          <a:p>
            <a:pPr algn="l"/>
            <a:r>
              <a:rPr lang="en-US" b="0" i="0" u="none" strike="noStrike" dirty="0">
                <a:solidFill>
                  <a:srgbClr val="FFFFFF"/>
                </a:solidFill>
                <a:effectLst/>
                <a:latin typeface="Merriweather" pitchFamily="2" charset="77"/>
              </a:rPr>
              <a:t>God created us with the ability to enjoy pleasures of every kind, but the search for pleasure does not lead us to wholeness, peace and deep satisfaction of the soul.</a:t>
            </a:r>
          </a:p>
          <a:p>
            <a:br>
              <a:rPr lang="en-US" dirty="0"/>
            </a:br>
            <a:endParaRPr lang="en-US" dirty="0"/>
          </a:p>
        </p:txBody>
      </p:sp>
      <p:sp>
        <p:nvSpPr>
          <p:cNvPr id="4" name="Slide Number Placeholder 3"/>
          <p:cNvSpPr>
            <a:spLocks noGrp="1"/>
          </p:cNvSpPr>
          <p:nvPr>
            <p:ph type="sldNum" sz="quarter" idx="5"/>
          </p:nvPr>
        </p:nvSpPr>
        <p:spPr/>
        <p:txBody>
          <a:bodyPr/>
          <a:lstStyle/>
          <a:p>
            <a:fld id="{4119B727-0ED7-D045-BD19-12A5810E1453}" type="slidenum">
              <a:rPr lang="en-US" smtClean="0"/>
              <a:t>19</a:t>
            </a:fld>
            <a:endParaRPr lang="en-US"/>
          </a:p>
        </p:txBody>
      </p:sp>
    </p:spTree>
    <p:extLst>
      <p:ext uri="{BB962C8B-B14F-4D97-AF65-F5344CB8AC3E}">
        <p14:creationId xmlns:p14="http://schemas.microsoft.com/office/powerpoint/2010/main" val="191817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FFFFFF"/>
                </a:solidFill>
                <a:effectLst/>
                <a:latin typeface="Merriweather" pitchFamily="2" charset="77"/>
              </a:rPr>
              <a:t>We need the type of satisfaction that remains with us and is accumulated throughout a lifetime. </a:t>
            </a:r>
          </a:p>
          <a:p>
            <a:pPr algn="l"/>
            <a:endParaRPr lang="en-US" b="0" i="0" u="none" strike="noStrike" dirty="0">
              <a:solidFill>
                <a:srgbClr val="FFFFFF"/>
              </a:solidFill>
              <a:effectLst/>
              <a:latin typeface="Merriweather" pitchFamily="2" charset="77"/>
            </a:endParaRPr>
          </a:p>
          <a:p>
            <a:pPr algn="l"/>
            <a:r>
              <a:rPr lang="en-US" b="0" i="0" u="none" strike="noStrike" dirty="0">
                <a:solidFill>
                  <a:srgbClr val="FFFFFF"/>
                </a:solidFill>
                <a:effectLst/>
                <a:latin typeface="Merriweather" pitchFamily="2" charset="77"/>
              </a:rPr>
              <a:t>Things that:</a:t>
            </a:r>
          </a:p>
          <a:p>
            <a:pPr algn="l">
              <a:buFont typeface="Arial" panose="020B0604020202020204" pitchFamily="34" charset="0"/>
              <a:buChar char="•"/>
            </a:pPr>
            <a:r>
              <a:rPr lang="en-US" b="0" i="0" u="none" strike="noStrike" dirty="0">
                <a:solidFill>
                  <a:srgbClr val="FFFFFF"/>
                </a:solidFill>
                <a:effectLst/>
                <a:latin typeface="Merriweather" pitchFamily="2" charset="77"/>
              </a:rPr>
              <a:t>Deliver what they promise</a:t>
            </a:r>
          </a:p>
          <a:p>
            <a:pPr algn="l">
              <a:buFont typeface="Arial" panose="020B0604020202020204" pitchFamily="34" charset="0"/>
              <a:buChar char="•"/>
            </a:pPr>
            <a:r>
              <a:rPr lang="en-US" b="0" i="0" u="none" strike="noStrike" dirty="0">
                <a:solidFill>
                  <a:srgbClr val="FFFFFF"/>
                </a:solidFill>
                <a:effectLst/>
                <a:latin typeface="Merriweather" pitchFamily="2" charset="77"/>
              </a:rPr>
              <a:t>Make us better people</a:t>
            </a:r>
          </a:p>
          <a:p>
            <a:pPr algn="l">
              <a:buFont typeface="Arial" panose="020B0604020202020204" pitchFamily="34" charset="0"/>
              <a:buChar char="•"/>
            </a:pPr>
            <a:r>
              <a:rPr lang="en-US" b="0" i="0" u="none" strike="noStrike" dirty="0">
                <a:solidFill>
                  <a:srgbClr val="FFFFFF"/>
                </a:solidFill>
                <a:effectLst/>
                <a:latin typeface="Merriweather" pitchFamily="2" charset="77"/>
              </a:rPr>
              <a:t>Satisfy our most basic needs</a:t>
            </a:r>
          </a:p>
          <a:p>
            <a:endParaRPr lang="en-US" dirty="0"/>
          </a:p>
        </p:txBody>
      </p:sp>
      <p:sp>
        <p:nvSpPr>
          <p:cNvPr id="4" name="Slide Number Placeholder 3"/>
          <p:cNvSpPr>
            <a:spLocks noGrp="1"/>
          </p:cNvSpPr>
          <p:nvPr>
            <p:ph type="sldNum" sz="quarter" idx="5"/>
          </p:nvPr>
        </p:nvSpPr>
        <p:spPr/>
        <p:txBody>
          <a:bodyPr/>
          <a:lstStyle/>
          <a:p>
            <a:fld id="{4119B727-0ED7-D045-BD19-12A5810E1453}" type="slidenum">
              <a:rPr lang="en-US" smtClean="0"/>
              <a:t>20</a:t>
            </a:fld>
            <a:endParaRPr lang="en-US"/>
          </a:p>
        </p:txBody>
      </p:sp>
    </p:spTree>
    <p:extLst>
      <p:ext uri="{BB962C8B-B14F-4D97-AF65-F5344CB8AC3E}">
        <p14:creationId xmlns:p14="http://schemas.microsoft.com/office/powerpoint/2010/main" val="661611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FFFFFF"/>
                </a:solidFill>
                <a:effectLst/>
                <a:latin typeface="Merriweather" pitchFamily="2" charset="77"/>
              </a:rPr>
              <a:t>Solomon refers to them at the end of his journal </a:t>
            </a:r>
          </a:p>
          <a:p>
            <a:pPr algn="l"/>
            <a:endParaRPr lang="en-US" b="0" i="0" u="none" strike="noStrike" dirty="0">
              <a:solidFill>
                <a:srgbClr val="FFFFFF"/>
              </a:solidFill>
              <a:effectLst/>
              <a:latin typeface="Merriweather" pitchFamily="2" charset="77"/>
            </a:endParaRPr>
          </a:p>
          <a:p>
            <a:pPr algn="l"/>
            <a:r>
              <a:rPr lang="en-US" b="0" i="0" u="none" strike="noStrike" dirty="0">
                <a:solidFill>
                  <a:srgbClr val="FFFFFF"/>
                </a:solidFill>
                <a:effectLst/>
                <a:latin typeface="Merriweather" pitchFamily="2" charset="77"/>
              </a:rPr>
              <a:t>(faith and sincere obedience to God). </a:t>
            </a:r>
          </a:p>
          <a:p>
            <a:pPr algn="l"/>
            <a:r>
              <a:rPr lang="en-US" b="0" i="0" u="none" strike="noStrike" dirty="0">
                <a:solidFill>
                  <a:srgbClr val="FFFFFF"/>
                </a:solidFill>
                <a:effectLst/>
                <a:latin typeface="Merriweather" pitchFamily="2" charset="77"/>
              </a:rPr>
              <a:t>These things deliver great gifts and are a constant daily source of joy that affect every part of our being. </a:t>
            </a:r>
          </a:p>
          <a:p>
            <a:pPr algn="l"/>
            <a:endParaRPr lang="en-US" b="0" i="0" u="none" strike="noStrike" dirty="0">
              <a:solidFill>
                <a:srgbClr val="FFFFFF"/>
              </a:solidFill>
              <a:effectLst/>
              <a:latin typeface="Merriweather" pitchFamily="2" charset="77"/>
            </a:endParaRPr>
          </a:p>
          <a:p>
            <a:pPr algn="l"/>
            <a:r>
              <a:rPr lang="en-US" b="0" i="0" u="none" strike="noStrike" dirty="0">
                <a:solidFill>
                  <a:srgbClr val="FFFFFF"/>
                </a:solidFill>
                <a:effectLst/>
                <a:latin typeface="Merriweather" pitchFamily="2" charset="77"/>
              </a:rPr>
              <a:t>Two others are like the first:</a:t>
            </a:r>
          </a:p>
          <a:p>
            <a:pPr algn="l">
              <a:buFont typeface="Arial" panose="020B0604020202020204" pitchFamily="34" charset="0"/>
              <a:buChar char="•"/>
            </a:pPr>
            <a:r>
              <a:rPr lang="en-US" b="0" i="0" u="none" strike="noStrike" dirty="0">
                <a:solidFill>
                  <a:srgbClr val="FFFFFF"/>
                </a:solidFill>
                <a:effectLst/>
                <a:latin typeface="Merriweather" pitchFamily="2" charset="77"/>
              </a:rPr>
              <a:t>Knowledge of Christ (a relationship with Him)</a:t>
            </a:r>
          </a:p>
          <a:p>
            <a:pPr algn="l">
              <a:buFont typeface="Arial" panose="020B0604020202020204" pitchFamily="34" charset="0"/>
              <a:buChar char="•"/>
            </a:pPr>
            <a:r>
              <a:rPr lang="en-US" b="0" i="0" u="none" strike="noStrike" dirty="0">
                <a:solidFill>
                  <a:srgbClr val="FFFFFF"/>
                </a:solidFill>
                <a:effectLst/>
                <a:latin typeface="Merriweather" pitchFamily="2" charset="77"/>
              </a:rPr>
              <a:t>Submission to the Holy Spirit.</a:t>
            </a:r>
          </a:p>
          <a:p>
            <a:endParaRPr lang="en-US" dirty="0"/>
          </a:p>
          <a:p>
            <a:pPr algn="l"/>
            <a:r>
              <a:rPr lang="en-US" b="0" i="0" u="none" strike="noStrike" dirty="0">
                <a:solidFill>
                  <a:srgbClr val="FFFFFF"/>
                </a:solidFill>
                <a:effectLst/>
                <a:latin typeface="Merriweather" pitchFamily="2" charset="77"/>
              </a:rPr>
              <a:t>The search for pleasure ends in disappointment, disillusionment and dissatisfaction if pursued as an avenue for satisfaction, enlightenment or joy. </a:t>
            </a:r>
          </a:p>
          <a:p>
            <a:pPr algn="l"/>
            <a:r>
              <a:rPr lang="en-US" b="0" i="0" u="none" strike="noStrike" dirty="0">
                <a:solidFill>
                  <a:srgbClr val="FFFFFF"/>
                </a:solidFill>
                <a:effectLst/>
                <a:latin typeface="Merriweather" pitchFamily="2" charset="77"/>
              </a:rPr>
              <a:t>If this is so, one might ask, "What then is pleasure for?" Pleasure is for rejoicing and thanksgiving, rather than for hoarding or abuse. </a:t>
            </a:r>
          </a:p>
          <a:p>
            <a:pPr algn="l"/>
            <a:r>
              <a:rPr lang="en-US" b="0" i="0" u="none" strike="noStrike" dirty="0">
                <a:solidFill>
                  <a:srgbClr val="FFFFFF"/>
                </a:solidFill>
                <a:effectLst/>
                <a:latin typeface="Merriweather" pitchFamily="2" charset="77"/>
              </a:rPr>
              <a:t>Only faith and obedience to God, a relationship with Christ and the indwelling of the Holy Spirit can truly satisfy the deep yearnings of man. </a:t>
            </a:r>
          </a:p>
          <a:p>
            <a:pPr algn="l"/>
            <a:r>
              <a:rPr lang="en-US" b="0" i="0" u="none" strike="noStrike" dirty="0">
                <a:solidFill>
                  <a:srgbClr val="FFFFFF"/>
                </a:solidFill>
                <a:effectLst/>
                <a:latin typeface="Merriweather" pitchFamily="2" charset="77"/>
              </a:rPr>
              <a:t>Again, someone may ask, "Why is this so?" </a:t>
            </a:r>
          </a:p>
          <a:p>
            <a:pPr algn="l"/>
            <a:r>
              <a:rPr lang="en-US" b="0" i="0" u="none" strike="noStrike" dirty="0">
                <a:solidFill>
                  <a:srgbClr val="FFFFFF"/>
                </a:solidFill>
                <a:effectLst/>
                <a:latin typeface="Merriweather" pitchFamily="2" charset="77"/>
              </a:rPr>
              <a:t>Sensual pleasure only goes "skin-deep" and has been created for the flesh. </a:t>
            </a:r>
          </a:p>
          <a:p>
            <a:br>
              <a:rPr lang="en-US" dirty="0"/>
            </a:br>
            <a:endParaRPr lang="en-US" dirty="0"/>
          </a:p>
        </p:txBody>
      </p:sp>
      <p:sp>
        <p:nvSpPr>
          <p:cNvPr id="4" name="Slide Number Placeholder 3"/>
          <p:cNvSpPr>
            <a:spLocks noGrp="1"/>
          </p:cNvSpPr>
          <p:nvPr>
            <p:ph type="sldNum" sz="quarter" idx="5"/>
          </p:nvPr>
        </p:nvSpPr>
        <p:spPr/>
        <p:txBody>
          <a:bodyPr/>
          <a:lstStyle/>
          <a:p>
            <a:fld id="{4119B727-0ED7-D045-BD19-12A5810E1453}" type="slidenum">
              <a:rPr lang="en-US" smtClean="0"/>
              <a:t>21</a:t>
            </a:fld>
            <a:endParaRPr lang="en-US"/>
          </a:p>
        </p:txBody>
      </p:sp>
    </p:spTree>
    <p:extLst>
      <p:ext uri="{BB962C8B-B14F-4D97-AF65-F5344CB8AC3E}">
        <p14:creationId xmlns:p14="http://schemas.microsoft.com/office/powerpoint/2010/main" val="683321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FFFFFF"/>
                </a:solidFill>
                <a:effectLst/>
                <a:latin typeface="Merriweather" pitchFamily="2" charset="77"/>
              </a:rPr>
              <a:t>The yearning for peace and joy comes from man's soul and thus spiritual things are needed to satisfy these. </a:t>
            </a:r>
          </a:p>
          <a:p>
            <a:pPr algn="l"/>
            <a:r>
              <a:rPr lang="en-US" b="0" i="0" u="none" strike="noStrike" dirty="0">
                <a:solidFill>
                  <a:srgbClr val="FFFFFF"/>
                </a:solidFill>
                <a:effectLst/>
                <a:latin typeface="Merriweather" pitchFamily="2" charset="77"/>
              </a:rPr>
              <a:t>It is a question of context. </a:t>
            </a:r>
          </a:p>
          <a:p>
            <a:pPr algn="l"/>
            <a:r>
              <a:rPr lang="en-US" b="0" i="0" u="none" strike="noStrike" dirty="0">
                <a:solidFill>
                  <a:srgbClr val="FFFFFF"/>
                </a:solidFill>
                <a:effectLst/>
                <a:latin typeface="Merriweather" pitchFamily="2" charset="77"/>
              </a:rPr>
              <a:t>Long-term satisfaction can only be produced by long term things like faith, hope and loving service in Christ's name. </a:t>
            </a:r>
          </a:p>
          <a:p>
            <a:pPr algn="l"/>
            <a:r>
              <a:rPr lang="en-US" b="0" i="0" u="none" strike="noStrike" dirty="0">
                <a:solidFill>
                  <a:srgbClr val="FFFFFF"/>
                </a:solidFill>
                <a:effectLst/>
                <a:latin typeface="Merriweather" pitchFamily="2" charset="77"/>
              </a:rPr>
              <a:t>Sensual pleasures, even in the most positive of settings, have been designed by God to please the flesh momentarily. </a:t>
            </a:r>
          </a:p>
          <a:p>
            <a:pPr algn="l"/>
            <a:r>
              <a:rPr lang="en-US" b="0" i="0" u="none" strike="noStrike" dirty="0">
                <a:solidFill>
                  <a:srgbClr val="FFFFFF"/>
                </a:solidFill>
                <a:effectLst/>
                <a:latin typeface="Merriweather" pitchFamily="2" charset="77"/>
              </a:rPr>
              <a:t>Spiritual pleasure, on the other hand, was designed by God to last an eternity.</a:t>
            </a:r>
          </a:p>
          <a:p>
            <a:br>
              <a:rPr lang="en-US" dirty="0"/>
            </a:br>
            <a:endParaRPr lang="en-US" dirty="0"/>
          </a:p>
        </p:txBody>
      </p:sp>
      <p:sp>
        <p:nvSpPr>
          <p:cNvPr id="4" name="Slide Number Placeholder 3"/>
          <p:cNvSpPr>
            <a:spLocks noGrp="1"/>
          </p:cNvSpPr>
          <p:nvPr>
            <p:ph type="sldNum" sz="quarter" idx="5"/>
          </p:nvPr>
        </p:nvSpPr>
        <p:spPr/>
        <p:txBody>
          <a:bodyPr/>
          <a:lstStyle/>
          <a:p>
            <a:fld id="{4119B727-0ED7-D045-BD19-12A5810E1453}" type="slidenum">
              <a:rPr lang="en-US" smtClean="0"/>
              <a:t>22</a:t>
            </a:fld>
            <a:endParaRPr lang="en-US"/>
          </a:p>
        </p:txBody>
      </p:sp>
    </p:spTree>
    <p:extLst>
      <p:ext uri="{BB962C8B-B14F-4D97-AF65-F5344CB8AC3E}">
        <p14:creationId xmlns:p14="http://schemas.microsoft.com/office/powerpoint/2010/main" val="330710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sng" strike="noStrike" dirty="0">
                <a:solidFill>
                  <a:srgbClr val="000000"/>
                </a:solidFill>
                <a:effectLst/>
                <a:latin typeface="Montserrat" panose="020F0502020204030204" pitchFamily="34" charset="0"/>
              </a:rPr>
              <a:t>Ecclesiastes Lesson 2 - B4 the class</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b="0" i="0" u="none" strike="noStrike" dirty="0">
                <a:solidFill>
                  <a:srgbClr val="000000"/>
                </a:solidFill>
                <a:effectLst/>
                <a:latin typeface="Birdseye"/>
              </a:rPr>
              <a:t>WHAT WAS HIS CONCLUSION AS SOLOMON PURSUES "PLEASURE" AS A MEANS OF MEANING AND SATISFACTION?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00000"/>
                </a:solidFill>
                <a:effectLst/>
                <a:latin typeface="Montserrat" pitchFamily="2" charset="77"/>
              </a:rPr>
              <a:t>Pleasure is fun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00000"/>
                </a:solidFill>
                <a:effectLst/>
                <a:latin typeface="Montserrat" pitchFamily="2" charset="77"/>
              </a:rPr>
              <a:t>Pleasure is vanity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00000"/>
                </a:solidFill>
                <a:effectLst/>
                <a:latin typeface="Montserrat" pitchFamily="2" charset="77"/>
              </a:rPr>
              <a:t>Pleasure is a worthy pursuit</a:t>
            </a:r>
            <a:endParaRPr lang="en-US" b="0" i="0" u="none" strike="noStrike" dirty="0">
              <a:solidFill>
                <a:srgbClr val="000000"/>
              </a:solidFill>
              <a:effectLst/>
              <a:latin typeface="Birdseye"/>
            </a:endParaRPr>
          </a:p>
          <a:p>
            <a:endParaRPr lang="en-US" dirty="0"/>
          </a:p>
          <a:p>
            <a:r>
              <a:rPr lang="en-US" b="0" i="0" u="none" strike="noStrike" cap="all" dirty="0">
                <a:solidFill>
                  <a:srgbClr val="000000"/>
                </a:solidFill>
                <a:effectLst/>
                <a:latin typeface="Montserrat" pitchFamily="2" charset="77"/>
              </a:rPr>
              <a:t>WHAT ROLE SHOULD "PLEASURE" HAVE IN THE CHRISTIAN LIFE TODAY, AND WHAT PURPOSE DOES GOD HAVE IN THE EXPERIENCE OF PLEASURE?</a:t>
            </a:r>
            <a:endParaRPr lang="en-US" dirty="0"/>
          </a:p>
        </p:txBody>
      </p:sp>
      <p:sp>
        <p:nvSpPr>
          <p:cNvPr id="4" name="Slide Number Placeholder 3"/>
          <p:cNvSpPr>
            <a:spLocks noGrp="1"/>
          </p:cNvSpPr>
          <p:nvPr>
            <p:ph type="sldNum" sz="quarter" idx="5"/>
          </p:nvPr>
        </p:nvSpPr>
        <p:spPr/>
        <p:txBody>
          <a:bodyPr/>
          <a:lstStyle/>
          <a:p>
            <a:fld id="{4119B727-0ED7-D045-BD19-12A5810E1453}" type="slidenum">
              <a:rPr lang="en-US" smtClean="0"/>
              <a:t>4</a:t>
            </a:fld>
            <a:endParaRPr lang="en-US"/>
          </a:p>
        </p:txBody>
      </p:sp>
    </p:spTree>
    <p:extLst>
      <p:ext uri="{BB962C8B-B14F-4D97-AF65-F5344CB8AC3E}">
        <p14:creationId xmlns:p14="http://schemas.microsoft.com/office/powerpoint/2010/main" val="3699553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none" strike="noStrike" dirty="0">
                <a:solidFill>
                  <a:srgbClr val="FFFFFF"/>
                </a:solidFill>
                <a:effectLst/>
                <a:latin typeface="Barlow" panose="020F0502020204030204" pitchFamily="34" charset="0"/>
              </a:rPr>
              <a:t>1. Laughter - vs. 2</a:t>
            </a:r>
          </a:p>
          <a:p>
            <a:endParaRPr lang="en-US" dirty="0"/>
          </a:p>
          <a:p>
            <a:pPr marL="171450" indent="-171450">
              <a:buFont typeface="Arial" panose="020B0604020202020204" pitchFamily="34" charset="0"/>
              <a:buChar char="•"/>
            </a:pPr>
            <a:r>
              <a:rPr lang="en-US" b="0" i="0" u="none" strike="noStrike" dirty="0">
                <a:solidFill>
                  <a:srgbClr val="FFFFFF"/>
                </a:solidFill>
                <a:effectLst/>
                <a:latin typeface="Merriweather" panose="020F0502020204030204" pitchFamily="34" charset="0"/>
              </a:rPr>
              <a:t>He experienced fun and games through a steady stream of entertainers and materials that were meant to amuse. </a:t>
            </a:r>
          </a:p>
          <a:p>
            <a:pPr marL="171450" indent="-171450">
              <a:buFont typeface="Arial" panose="020B0604020202020204" pitchFamily="34" charset="0"/>
              <a:buChar char="•"/>
            </a:pPr>
            <a:r>
              <a:rPr lang="en-US" b="0" i="0" u="none" strike="noStrike" dirty="0">
                <a:solidFill>
                  <a:srgbClr val="FFFFFF"/>
                </a:solidFill>
                <a:effectLst/>
                <a:latin typeface="Merriweather" panose="020F0502020204030204" pitchFamily="34" charset="0"/>
              </a:rPr>
              <a:t>Comedians, clowns and plays that would keep one laughing. </a:t>
            </a:r>
          </a:p>
          <a:p>
            <a:pPr marL="171450" indent="-171450">
              <a:buFont typeface="Arial" panose="020B0604020202020204" pitchFamily="34" charset="0"/>
              <a:buChar char="•"/>
            </a:pPr>
            <a:r>
              <a:rPr lang="en-US" b="0" i="0" u="none" strike="noStrike" dirty="0">
                <a:solidFill>
                  <a:srgbClr val="FFFFFF"/>
                </a:solidFill>
                <a:effectLst/>
                <a:latin typeface="Merriweather" panose="020F0502020204030204" pitchFamily="34" charset="0"/>
              </a:rPr>
              <a:t>Solomon does not depreciate the importance of a healthy sense of humor, but rather that amusement (you are insane for a moment; you escape using laughter) in whatever measure, does not bring lasting satisfaction.</a:t>
            </a:r>
            <a:endParaRPr lang="en-US" dirty="0"/>
          </a:p>
        </p:txBody>
      </p:sp>
      <p:sp>
        <p:nvSpPr>
          <p:cNvPr id="4" name="Slide Number Placeholder 3"/>
          <p:cNvSpPr>
            <a:spLocks noGrp="1"/>
          </p:cNvSpPr>
          <p:nvPr>
            <p:ph type="sldNum" sz="quarter" idx="5"/>
          </p:nvPr>
        </p:nvSpPr>
        <p:spPr/>
        <p:txBody>
          <a:bodyPr/>
          <a:lstStyle/>
          <a:p>
            <a:fld id="{4119B727-0ED7-D045-BD19-12A5810E1453}" type="slidenum">
              <a:rPr lang="en-US" smtClean="0"/>
              <a:t>7</a:t>
            </a:fld>
            <a:endParaRPr lang="en-US"/>
          </a:p>
        </p:txBody>
      </p:sp>
    </p:spTree>
    <p:extLst>
      <p:ext uri="{BB962C8B-B14F-4D97-AF65-F5344CB8AC3E}">
        <p14:creationId xmlns:p14="http://schemas.microsoft.com/office/powerpoint/2010/main" val="1679758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none" strike="noStrike" dirty="0">
                <a:solidFill>
                  <a:srgbClr val="FFFFFF"/>
                </a:solidFill>
                <a:effectLst/>
                <a:latin typeface="Barlow" pitchFamily="2" charset="77"/>
              </a:rPr>
              <a:t>2. Consumption of Wine - vs. 3</a:t>
            </a:r>
          </a:p>
          <a:p>
            <a:pPr algn="l"/>
            <a:endParaRPr lang="en-US" b="1" i="0" u="none" strike="noStrike" dirty="0">
              <a:solidFill>
                <a:srgbClr val="FFFFFF"/>
              </a:solidFill>
              <a:effectLst/>
              <a:latin typeface="Barlow" pitchFamily="2" charset="77"/>
            </a:endParaRPr>
          </a:p>
          <a:p>
            <a:pPr marL="171450" indent="-171450" algn="l">
              <a:buFont typeface="Arial" panose="020B0604020202020204" pitchFamily="34" charset="0"/>
              <a:buChar char="•"/>
            </a:pPr>
            <a:r>
              <a:rPr lang="en-US" b="0" i="0" u="none" strike="noStrike" dirty="0">
                <a:solidFill>
                  <a:srgbClr val="FFFFFF"/>
                </a:solidFill>
                <a:effectLst/>
                <a:latin typeface="Merriweather" pitchFamily="2" charset="77"/>
              </a:rPr>
              <a:t>Solomon did not become a drunk ("my mind guiding me wisely") but he did become a connoisseur of fine wine developing his appreciation for this substance to its maximum pleasure without becoming addicted (which few accomplish). However, even this did not provide him with the satisfaction he desired.</a:t>
            </a:r>
          </a:p>
        </p:txBody>
      </p:sp>
      <p:sp>
        <p:nvSpPr>
          <p:cNvPr id="4" name="Slide Number Placeholder 3"/>
          <p:cNvSpPr>
            <a:spLocks noGrp="1"/>
          </p:cNvSpPr>
          <p:nvPr>
            <p:ph type="sldNum" sz="quarter" idx="5"/>
          </p:nvPr>
        </p:nvSpPr>
        <p:spPr/>
        <p:txBody>
          <a:bodyPr/>
          <a:lstStyle/>
          <a:p>
            <a:fld id="{4119B727-0ED7-D045-BD19-12A5810E1453}" type="slidenum">
              <a:rPr lang="en-US" smtClean="0"/>
              <a:t>8</a:t>
            </a:fld>
            <a:endParaRPr lang="en-US"/>
          </a:p>
        </p:txBody>
      </p:sp>
    </p:spTree>
    <p:extLst>
      <p:ext uri="{BB962C8B-B14F-4D97-AF65-F5344CB8AC3E}">
        <p14:creationId xmlns:p14="http://schemas.microsoft.com/office/powerpoint/2010/main" val="185265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none" strike="noStrike" dirty="0">
                <a:solidFill>
                  <a:srgbClr val="FFFFFF"/>
                </a:solidFill>
                <a:effectLst/>
                <a:latin typeface="Barlow" pitchFamily="2" charset="77"/>
              </a:rPr>
              <a:t>3. Building Projects - vs. 4-6</a:t>
            </a:r>
          </a:p>
          <a:p>
            <a:pPr algn="l"/>
            <a:br>
              <a:rPr lang="en-US" dirty="0"/>
            </a:br>
            <a:r>
              <a:rPr lang="en-US" b="0" i="0" u="none" strike="noStrike" dirty="0">
                <a:solidFill>
                  <a:srgbClr val="FFFFFF"/>
                </a:solidFill>
                <a:effectLst/>
                <a:latin typeface="Merriweather" pitchFamily="2" charset="77"/>
              </a:rPr>
              <a:t>He also completed ambitious public works projects (how satisfying it is to build something). </a:t>
            </a:r>
          </a:p>
          <a:p>
            <a:pPr algn="l"/>
            <a:r>
              <a:rPr lang="en-US" b="0" i="0" u="none" strike="noStrike" dirty="0">
                <a:solidFill>
                  <a:srgbClr val="FFFFFF"/>
                </a:solidFill>
                <a:effectLst/>
                <a:latin typeface="Merriweather" pitchFamily="2" charset="77"/>
              </a:rPr>
              <a:t>Houses, plants, parks, pools (fountains), were designed and built during his reign.</a:t>
            </a:r>
          </a:p>
        </p:txBody>
      </p:sp>
      <p:sp>
        <p:nvSpPr>
          <p:cNvPr id="4" name="Slide Number Placeholder 3"/>
          <p:cNvSpPr>
            <a:spLocks noGrp="1"/>
          </p:cNvSpPr>
          <p:nvPr>
            <p:ph type="sldNum" sz="quarter" idx="5"/>
          </p:nvPr>
        </p:nvSpPr>
        <p:spPr/>
        <p:txBody>
          <a:bodyPr/>
          <a:lstStyle/>
          <a:p>
            <a:fld id="{4119B727-0ED7-D045-BD19-12A5810E1453}" type="slidenum">
              <a:rPr lang="en-US" smtClean="0"/>
              <a:t>9</a:t>
            </a:fld>
            <a:endParaRPr lang="en-US"/>
          </a:p>
        </p:txBody>
      </p:sp>
    </p:spTree>
    <p:extLst>
      <p:ext uri="{BB962C8B-B14F-4D97-AF65-F5344CB8AC3E}">
        <p14:creationId xmlns:p14="http://schemas.microsoft.com/office/powerpoint/2010/main" val="510546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none" strike="noStrike" dirty="0">
                <a:solidFill>
                  <a:srgbClr val="FFFFFF"/>
                </a:solidFill>
                <a:effectLst/>
                <a:latin typeface="Barlow" pitchFamily="2" charset="77"/>
              </a:rPr>
              <a:t>4. Sensuality - vs. 7-8</a:t>
            </a:r>
          </a:p>
          <a:p>
            <a:pPr algn="l"/>
            <a:br>
              <a:rPr lang="en-US" dirty="0"/>
            </a:br>
            <a:r>
              <a:rPr lang="en-US" b="0" i="0" u="none" strike="noStrike" dirty="0">
                <a:solidFill>
                  <a:srgbClr val="FFFFFF"/>
                </a:solidFill>
                <a:effectLst/>
                <a:latin typeface="Merriweather" pitchFamily="2" charset="77"/>
              </a:rPr>
              <a:t>He lists the people and things that he collected. </a:t>
            </a:r>
            <a:r>
              <a:rPr lang="en-US" b="0" i="0" u="none" strike="noStrike" dirty="0">
                <a:solidFill>
                  <a:srgbClr val="8C8C8C"/>
                </a:solidFill>
                <a:effectLst/>
                <a:latin typeface="Merriweather" pitchFamily="2" charset="77"/>
                <a:hlinkClick r:id="rId3"/>
              </a:rPr>
              <a:t>I Kings 11:3</a:t>
            </a:r>
            <a:r>
              <a:rPr lang="en-US" b="0" i="0" u="none" strike="noStrike" dirty="0">
                <a:solidFill>
                  <a:srgbClr val="FFFFFF"/>
                </a:solidFill>
                <a:effectLst/>
                <a:latin typeface="Merriweather" pitchFamily="2" charset="77"/>
              </a:rPr>
              <a:t> says that he had 700 wives and princesses as well as 300 concubines. He had inexhaustible erotic, sensual experiences at his disposal. He had entertainment, service and sexual variety beyond measure.</a:t>
            </a:r>
          </a:p>
          <a:p>
            <a:pPr algn="l"/>
            <a:endParaRPr lang="en-US" b="0" i="0" u="none" strike="noStrike" dirty="0">
              <a:solidFill>
                <a:srgbClr val="FFFFFF"/>
              </a:solidFill>
              <a:effectLst/>
              <a:latin typeface="Merriweather" pitchFamily="2" charset="77"/>
            </a:endParaRPr>
          </a:p>
          <a:p>
            <a:pPr algn="l"/>
            <a:r>
              <a:rPr lang="en-US" b="0" i="0" u="none" strike="noStrike" dirty="0">
                <a:solidFill>
                  <a:srgbClr val="FFFFFF"/>
                </a:solidFill>
                <a:effectLst/>
                <a:latin typeface="Merriweather" pitchFamily="2" charset="77"/>
              </a:rPr>
              <a:t>The footnote in 1 King 11:3b tells us that it was Solomon's abundance of foreign wives who, because of their idolatry not their sexuality, turned Solomon's heart away from God. Solomon was unfaithful, not because he had many wives, but because his wives and concubines were pagan.</a:t>
            </a:r>
          </a:p>
          <a:p>
            <a:pPr algn="l"/>
            <a:endParaRPr lang="en-US" b="0" i="0" u="none" strike="noStrike" dirty="0">
              <a:solidFill>
                <a:srgbClr val="FFFFFF"/>
              </a:solidFill>
              <a:effectLst/>
              <a:latin typeface="Merriweather" pitchFamily="2" charset="77"/>
            </a:endParaRPr>
          </a:p>
          <a:p>
            <a:pPr algn="l"/>
            <a:r>
              <a:rPr lang="en-US" b="0" i="0" u="none" strike="noStrike" dirty="0">
                <a:solidFill>
                  <a:srgbClr val="FFFFFF"/>
                </a:solidFill>
                <a:effectLst/>
                <a:latin typeface="Merriweather" pitchFamily="2" charset="77"/>
              </a:rPr>
              <a:t>Even with all this sensual delight he ultimately declares that these left him bored and frustrated.</a:t>
            </a:r>
          </a:p>
          <a:p>
            <a:endParaRPr lang="en-US" dirty="0"/>
          </a:p>
        </p:txBody>
      </p:sp>
      <p:sp>
        <p:nvSpPr>
          <p:cNvPr id="4" name="Slide Number Placeholder 3"/>
          <p:cNvSpPr>
            <a:spLocks noGrp="1"/>
          </p:cNvSpPr>
          <p:nvPr>
            <p:ph type="sldNum" sz="quarter" idx="5"/>
          </p:nvPr>
        </p:nvSpPr>
        <p:spPr/>
        <p:txBody>
          <a:bodyPr/>
          <a:lstStyle/>
          <a:p>
            <a:fld id="{4119B727-0ED7-D045-BD19-12A5810E1453}" type="slidenum">
              <a:rPr lang="en-US" smtClean="0"/>
              <a:t>10</a:t>
            </a:fld>
            <a:endParaRPr lang="en-US"/>
          </a:p>
        </p:txBody>
      </p:sp>
    </p:spTree>
    <p:extLst>
      <p:ext uri="{BB962C8B-B14F-4D97-AF65-F5344CB8AC3E}">
        <p14:creationId xmlns:p14="http://schemas.microsoft.com/office/powerpoint/2010/main" val="14033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none" strike="noStrike" dirty="0">
                <a:solidFill>
                  <a:srgbClr val="FFFFFF"/>
                </a:solidFill>
                <a:effectLst/>
                <a:latin typeface="Barlow" pitchFamily="2" charset="77"/>
              </a:rPr>
              <a:t>5. The Good Life - vs. 9-10</a:t>
            </a:r>
          </a:p>
          <a:p>
            <a:pPr algn="l"/>
            <a:br>
              <a:rPr lang="en-US" dirty="0"/>
            </a:br>
            <a:r>
              <a:rPr lang="en-US" b="0" i="0" u="none" strike="noStrike" dirty="0">
                <a:solidFill>
                  <a:srgbClr val="FFFFFF"/>
                </a:solidFill>
                <a:effectLst/>
                <a:latin typeface="Merriweather" pitchFamily="2" charset="77"/>
              </a:rPr>
              <a:t>Solomon gives an image of himself as seen by others as one living the good life, wealthy and denying himself nothing. There were rewards for this life of pleasure: </a:t>
            </a:r>
          </a:p>
          <a:p>
            <a:pPr algn="l"/>
            <a:endParaRPr lang="en-US" b="0" i="0" u="none" strike="noStrike" dirty="0">
              <a:solidFill>
                <a:srgbClr val="FFFFFF"/>
              </a:solidFill>
              <a:effectLst/>
              <a:latin typeface="Merriweather" pitchFamily="2" charset="77"/>
            </a:endParaRPr>
          </a:p>
          <a:p>
            <a:pPr algn="l">
              <a:buFont typeface="Arial" panose="020B0604020202020204" pitchFamily="34" charset="0"/>
              <a:buChar char="•"/>
            </a:pPr>
            <a:r>
              <a:rPr lang="en-US" b="0" i="0" u="none" strike="noStrike" dirty="0">
                <a:solidFill>
                  <a:srgbClr val="FFFFFF"/>
                </a:solidFill>
                <a:effectLst/>
                <a:latin typeface="Merriweather" pitchFamily="2" charset="77"/>
              </a:rPr>
              <a:t>Laughter - the joy and release that comes with it.</a:t>
            </a:r>
          </a:p>
          <a:p>
            <a:pPr algn="l">
              <a:buFont typeface="Arial" panose="020B0604020202020204" pitchFamily="34" charset="0"/>
              <a:buChar char="•"/>
            </a:pPr>
            <a:r>
              <a:rPr lang="en-US" b="0" i="0" u="none" strike="noStrike" dirty="0">
                <a:solidFill>
                  <a:srgbClr val="FFFFFF"/>
                </a:solidFill>
                <a:effectLst/>
                <a:latin typeface="Merriweather" pitchFamily="2" charset="77"/>
              </a:rPr>
              <a:t>Consumption of wine - the taste and feeling it gives.</a:t>
            </a:r>
          </a:p>
          <a:p>
            <a:pPr algn="l">
              <a:buFont typeface="Arial" panose="020B0604020202020204" pitchFamily="34" charset="0"/>
              <a:buChar char="•"/>
            </a:pPr>
            <a:r>
              <a:rPr lang="en-US" b="0" i="0" u="none" strike="noStrike" dirty="0">
                <a:solidFill>
                  <a:srgbClr val="FFFFFF"/>
                </a:solidFill>
                <a:effectLst/>
                <a:latin typeface="Merriweather" pitchFamily="2" charset="77"/>
              </a:rPr>
              <a:t>Building - the sense of pride of achievement.</a:t>
            </a:r>
          </a:p>
          <a:p>
            <a:pPr algn="l">
              <a:buFont typeface="Arial" panose="020B0604020202020204" pitchFamily="34" charset="0"/>
              <a:buChar char="•"/>
            </a:pPr>
            <a:r>
              <a:rPr lang="en-US" b="0" i="0" u="none" strike="noStrike" dirty="0">
                <a:solidFill>
                  <a:srgbClr val="FFFFFF"/>
                </a:solidFill>
                <a:effectLst/>
                <a:latin typeface="Merriweather" pitchFamily="2" charset="77"/>
              </a:rPr>
              <a:t>Sensual gratification - the pleasure the body feels when stimulated by music, sex and personal attentive service.</a:t>
            </a:r>
          </a:p>
          <a:p>
            <a:pPr algn="l">
              <a:buFont typeface="Arial" panose="020B0604020202020204" pitchFamily="34" charset="0"/>
              <a:buChar char="•"/>
            </a:pPr>
            <a:r>
              <a:rPr lang="en-US" b="0" i="0" u="none" strike="noStrike" dirty="0">
                <a:solidFill>
                  <a:srgbClr val="FFFFFF"/>
                </a:solidFill>
                <a:effectLst/>
                <a:latin typeface="Merriweather" pitchFamily="2" charset="77"/>
              </a:rPr>
              <a:t>Prosperity - satisfaction and assurance that comes with success.</a:t>
            </a:r>
          </a:p>
          <a:p>
            <a:pPr algn="l"/>
            <a:endParaRPr lang="en-US" b="0" i="0" u="none" strike="noStrike" dirty="0">
              <a:solidFill>
                <a:srgbClr val="FFFFFF"/>
              </a:solidFill>
              <a:effectLst/>
              <a:latin typeface="Merriweather" pitchFamily="2" charset="77"/>
            </a:endParaRPr>
          </a:p>
          <a:p>
            <a:pPr algn="l"/>
            <a:r>
              <a:rPr lang="en-US" b="0" i="0" u="none" strike="noStrike" dirty="0">
                <a:solidFill>
                  <a:srgbClr val="FFFFFF"/>
                </a:solidFill>
                <a:effectLst/>
                <a:latin typeface="Merriweather" pitchFamily="2" charset="77"/>
              </a:rPr>
              <a:t>These pleasures are inherently human and neither moral nor immoral. </a:t>
            </a:r>
          </a:p>
          <a:p>
            <a:pPr algn="l"/>
            <a:r>
              <a:rPr lang="en-US" b="0" i="0" u="none" strike="noStrike" dirty="0">
                <a:solidFill>
                  <a:srgbClr val="FFFFFF"/>
                </a:solidFill>
                <a:effectLst/>
                <a:latin typeface="Merriweather" pitchFamily="2" charset="77"/>
              </a:rPr>
              <a:t>Feeling a feeling related to humor or work or sex is neutral. </a:t>
            </a:r>
          </a:p>
          <a:p>
            <a:pPr algn="l"/>
            <a:r>
              <a:rPr lang="en-US" b="0" i="0" u="none" strike="noStrike" dirty="0">
                <a:solidFill>
                  <a:srgbClr val="FFFFFF"/>
                </a:solidFill>
                <a:effectLst/>
                <a:latin typeface="Merriweather" pitchFamily="2" charset="77"/>
              </a:rPr>
              <a:t>In verses 9-10 Solomon says that he experienced all of these feelings in their proper contexts and in great abundance (no sin there).</a:t>
            </a:r>
          </a:p>
          <a:p>
            <a:endParaRPr lang="en-US" dirty="0"/>
          </a:p>
        </p:txBody>
      </p:sp>
      <p:sp>
        <p:nvSpPr>
          <p:cNvPr id="4" name="Slide Number Placeholder 3"/>
          <p:cNvSpPr>
            <a:spLocks noGrp="1"/>
          </p:cNvSpPr>
          <p:nvPr>
            <p:ph type="sldNum" sz="quarter" idx="5"/>
          </p:nvPr>
        </p:nvSpPr>
        <p:spPr/>
        <p:txBody>
          <a:bodyPr/>
          <a:lstStyle/>
          <a:p>
            <a:fld id="{4119B727-0ED7-D045-BD19-12A5810E1453}" type="slidenum">
              <a:rPr lang="en-US" smtClean="0"/>
              <a:t>11</a:t>
            </a:fld>
            <a:endParaRPr lang="en-US"/>
          </a:p>
        </p:txBody>
      </p:sp>
    </p:spTree>
    <p:extLst>
      <p:ext uri="{BB962C8B-B14F-4D97-AF65-F5344CB8AC3E}">
        <p14:creationId xmlns:p14="http://schemas.microsoft.com/office/powerpoint/2010/main" val="1125771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FFFFFF"/>
                </a:solidFill>
                <a:effectLst/>
                <a:latin typeface="Merriweather" pitchFamily="2" charset="77"/>
              </a:rPr>
              <a:t>In verse eleven he gives his verdict on what experiencing these great pleasures has taught him (not that pleasure is Bad!).</a:t>
            </a:r>
          </a:p>
          <a:p>
            <a:br>
              <a:rPr lang="en-US" dirty="0"/>
            </a:br>
            <a:endParaRPr lang="en-US" dirty="0"/>
          </a:p>
        </p:txBody>
      </p:sp>
      <p:sp>
        <p:nvSpPr>
          <p:cNvPr id="4" name="Slide Number Placeholder 3"/>
          <p:cNvSpPr>
            <a:spLocks noGrp="1"/>
          </p:cNvSpPr>
          <p:nvPr>
            <p:ph type="sldNum" sz="quarter" idx="5"/>
          </p:nvPr>
        </p:nvSpPr>
        <p:spPr/>
        <p:txBody>
          <a:bodyPr/>
          <a:lstStyle/>
          <a:p>
            <a:fld id="{4119B727-0ED7-D045-BD19-12A5810E1453}" type="slidenum">
              <a:rPr lang="en-US" smtClean="0"/>
              <a:t>12</a:t>
            </a:fld>
            <a:endParaRPr lang="en-US"/>
          </a:p>
        </p:txBody>
      </p:sp>
    </p:spTree>
    <p:extLst>
      <p:ext uri="{BB962C8B-B14F-4D97-AF65-F5344CB8AC3E}">
        <p14:creationId xmlns:p14="http://schemas.microsoft.com/office/powerpoint/2010/main" val="1824032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FFFFFF"/>
                </a:solidFill>
                <a:effectLst/>
                <a:latin typeface="Merriweather" pitchFamily="2" charset="77"/>
              </a:rPr>
              <a:t>His conclusion is that although the "feelings" were real and the pleasure enjoyable and authentic, they did not linger and thus did not accumulate in order to produce something greater and lasting.</a:t>
            </a:r>
          </a:p>
          <a:p>
            <a:endParaRPr lang="en-US" dirty="0"/>
          </a:p>
          <a:p>
            <a:pPr algn="l"/>
            <a:r>
              <a:rPr lang="en-US" b="0" i="0" u="none" strike="noStrike" dirty="0">
                <a:solidFill>
                  <a:srgbClr val="FFFFFF"/>
                </a:solidFill>
                <a:effectLst/>
                <a:latin typeface="Merriweather" pitchFamily="2" charset="77"/>
              </a:rPr>
              <a:t>For example, how satisfying today is yesterday's supper, movie or sexual experience?</a:t>
            </a:r>
          </a:p>
          <a:p>
            <a:pPr algn="l"/>
            <a:endParaRPr lang="en-US" b="0" i="0" u="none" strike="noStrike" dirty="0">
              <a:solidFill>
                <a:srgbClr val="FFFFFF"/>
              </a:solidFill>
              <a:effectLst/>
              <a:latin typeface="Merriweather" pitchFamily="2" charset="77"/>
            </a:endParaRPr>
          </a:p>
          <a:p>
            <a:pPr algn="l"/>
            <a:r>
              <a:rPr lang="en-US" b="0" i="0" u="none" strike="noStrike" dirty="0">
                <a:solidFill>
                  <a:srgbClr val="FFFFFF"/>
                </a:solidFill>
                <a:effectLst/>
                <a:latin typeface="Merriweather" pitchFamily="2" charset="77"/>
              </a:rPr>
              <a:t>We have a memory of this happening and even a memory of the pleasure, but the pleasure itself is gone. </a:t>
            </a:r>
          </a:p>
          <a:p>
            <a:pPr algn="l"/>
            <a:r>
              <a:rPr lang="en-US" b="0" i="0" u="none" strike="noStrike" dirty="0">
                <a:solidFill>
                  <a:srgbClr val="FFFFFF"/>
                </a:solidFill>
                <a:effectLst/>
                <a:latin typeface="Merriweather" pitchFamily="2" charset="77"/>
              </a:rPr>
              <a:t>Sensual pleasures cannot be accumulated or stored → they are fleeting and transitory.</a:t>
            </a:r>
          </a:p>
          <a:p>
            <a:endParaRPr lang="en-US" dirty="0"/>
          </a:p>
        </p:txBody>
      </p:sp>
      <p:sp>
        <p:nvSpPr>
          <p:cNvPr id="4" name="Slide Number Placeholder 3"/>
          <p:cNvSpPr>
            <a:spLocks noGrp="1"/>
          </p:cNvSpPr>
          <p:nvPr>
            <p:ph type="sldNum" sz="quarter" idx="5"/>
          </p:nvPr>
        </p:nvSpPr>
        <p:spPr/>
        <p:txBody>
          <a:bodyPr/>
          <a:lstStyle/>
          <a:p>
            <a:fld id="{4119B727-0ED7-D045-BD19-12A5810E1453}" type="slidenum">
              <a:rPr lang="en-US" smtClean="0"/>
              <a:t>13</a:t>
            </a:fld>
            <a:endParaRPr lang="en-US"/>
          </a:p>
        </p:txBody>
      </p:sp>
    </p:spTree>
    <p:extLst>
      <p:ext uri="{BB962C8B-B14F-4D97-AF65-F5344CB8AC3E}">
        <p14:creationId xmlns:p14="http://schemas.microsoft.com/office/powerpoint/2010/main" val="23135692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34369" y="2519476"/>
            <a:ext cx="4843744" cy="1605528"/>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Why Study Doctrine?</a:t>
            </a:r>
          </a:p>
        </p:txBody>
      </p:sp>
      <p:sp>
        <p:nvSpPr>
          <p:cNvPr id="13" name="TextBox 12"/>
          <p:cNvSpPr txBox="1"/>
          <p:nvPr userDrawn="1"/>
        </p:nvSpPr>
        <p:spPr>
          <a:xfrm>
            <a:off x="3857914" y="2067044"/>
            <a:ext cx="3939514"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227748" y="1399152"/>
            <a:ext cx="3406621" cy="3363913"/>
          </a:xfrm>
        </p:spPr>
        <p:txBody>
          <a:bodyPr anchor="b">
            <a:normAutofit/>
          </a:bodyPr>
          <a:lstStyle>
            <a:lvl1pPr marL="0" indent="0" algn="ctr">
              <a:buNone/>
              <a:defRPr sz="19900">
                <a:latin typeface="Lato Black"/>
                <a:cs typeface="Lato Black"/>
              </a:defRPr>
            </a:lvl1pPr>
          </a:lstStyle>
          <a:p>
            <a:pPr lvl="0"/>
            <a:r>
              <a:rPr lang="en-US" dirty="0"/>
              <a:t>10</a:t>
            </a:r>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4343275" y="201851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ngle Statment Blank">
    <p:bg>
      <p:bgPr>
        <a:solidFill>
          <a:srgbClr val="AF7A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quals Blank">
    <p:bg>
      <p:bgPr>
        <a:solidFill>
          <a:srgbClr val="AF7A58"/>
        </a:solidFill>
        <a:effectLst/>
      </p:bgPr>
    </p:bg>
    <p:spTree>
      <p:nvGrpSpPr>
        <p:cNvPr id="1" name=""/>
        <p:cNvGrpSpPr/>
        <p:nvPr/>
      </p:nvGrpSpPr>
      <p:grpSpPr>
        <a:xfrm>
          <a:off x="0" y="0"/>
          <a:ext cx="0" cy="0"/>
          <a:chOff x="0" y="0"/>
          <a:chExt cx="0" cy="0"/>
        </a:xfrm>
      </p:grpSpPr>
      <p:sp>
        <p:nvSpPr>
          <p:cNvPr id="5" name="Text Placeholder 1"/>
          <p:cNvSpPr txBox="1">
            <a:spLocks/>
          </p:cNvSpPr>
          <p:nvPr userDrawn="1"/>
        </p:nvSpPr>
        <p:spPr>
          <a:xfrm>
            <a:off x="3864557" y="693490"/>
            <a:ext cx="1545166" cy="3726737"/>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6600" dirty="0"/>
              <a:t>=</a:t>
            </a:r>
          </a:p>
        </p:txBody>
      </p:sp>
      <p:sp>
        <p:nvSpPr>
          <p:cNvPr id="13" name="Text Placeholder 12"/>
          <p:cNvSpPr>
            <a:spLocks noGrp="1"/>
          </p:cNvSpPr>
          <p:nvPr>
            <p:ph type="body" sz="quarter" idx="13"/>
          </p:nvPr>
        </p:nvSpPr>
        <p:spPr>
          <a:xfrm>
            <a:off x="675702" y="693490"/>
            <a:ext cx="3480769" cy="3726737"/>
          </a:xfrm>
        </p:spPr>
        <p:txBody>
          <a:bodyPr anchor="ctr">
            <a:normAutofit/>
          </a:bodyPr>
          <a:lstStyle>
            <a:lvl1pPr marL="0" indent="0" algn="ctr">
              <a:buNone/>
              <a:defRPr sz="40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a:t>
            </a:r>
          </a:p>
        </p:txBody>
      </p:sp>
      <p:sp>
        <p:nvSpPr>
          <p:cNvPr id="14" name="Text Placeholder 12"/>
          <p:cNvSpPr>
            <a:spLocks noGrp="1"/>
          </p:cNvSpPr>
          <p:nvPr>
            <p:ph type="body" sz="quarter" idx="14"/>
          </p:nvPr>
        </p:nvSpPr>
        <p:spPr>
          <a:xfrm>
            <a:off x="5099376" y="693491"/>
            <a:ext cx="3365968" cy="3726737"/>
          </a:xfrm>
        </p:spPr>
        <p:txBody>
          <a:bodyPr anchor="ctr">
            <a:normAutofit/>
          </a:bodyPr>
          <a:lstStyle>
            <a:lvl1pPr marL="0" indent="0" algn="ctr">
              <a:buNone/>
              <a:defRPr sz="40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a:t>
            </a:r>
          </a:p>
        </p:txBody>
      </p:sp>
    </p:spTree>
    <p:extLst>
      <p:ext uri="{BB962C8B-B14F-4D97-AF65-F5344CB8AC3E}">
        <p14:creationId xmlns:p14="http://schemas.microsoft.com/office/powerpoint/2010/main" val="3967202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5780" y="484632"/>
            <a:ext cx="7892440" cy="4151376"/>
          </a:xfrm>
        </p:spPr>
        <p:txBody>
          <a:bodyPr anchor="t"/>
          <a:lstStyle>
            <a:lvl1pPr marL="457200" indent="-457200">
              <a:buFont typeface="Arial"/>
              <a:buChar char="•"/>
              <a:defRPr sz="3200"/>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List Item #1</a:t>
            </a:r>
          </a:p>
          <a:p>
            <a:pPr lvl="0"/>
            <a:r>
              <a:rPr lang="en-US" dirty="0"/>
              <a:t>List Item #2</a:t>
            </a:r>
          </a:p>
          <a:p>
            <a:pPr lvl="0"/>
            <a:r>
              <a:rPr lang="en-US" dirty="0"/>
              <a:t>List Item #3</a:t>
            </a:r>
          </a:p>
        </p:txBody>
      </p:sp>
    </p:spTree>
    <p:extLst>
      <p:ext uri="{BB962C8B-B14F-4D97-AF65-F5344CB8AC3E}">
        <p14:creationId xmlns:p14="http://schemas.microsoft.com/office/powerpoint/2010/main" val="372696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48056"/>
            <a:ext cx="7913430" cy="4233672"/>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1097478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34369" y="2519476"/>
            <a:ext cx="4843744" cy="1605528"/>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Why Study Doctrine?</a:t>
            </a:r>
          </a:p>
        </p:txBody>
      </p:sp>
      <p:sp>
        <p:nvSpPr>
          <p:cNvPr id="13" name="TextBox 12"/>
          <p:cNvSpPr txBox="1"/>
          <p:nvPr userDrawn="1"/>
        </p:nvSpPr>
        <p:spPr>
          <a:xfrm>
            <a:off x="3830482" y="2028522"/>
            <a:ext cx="3939514"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227748" y="1399152"/>
            <a:ext cx="3406621" cy="3363913"/>
          </a:xfrm>
        </p:spPr>
        <p:txBody>
          <a:bodyPr anchor="b">
            <a:normAutofit/>
          </a:bodyPr>
          <a:lstStyle>
            <a:lvl1pPr marL="0" indent="0" algn="ctr">
              <a:buNone/>
              <a:defRPr sz="19900">
                <a:latin typeface="Lato Black"/>
                <a:cs typeface="Lato Black"/>
              </a:defRPr>
            </a:lvl1pPr>
          </a:lstStyle>
          <a:p>
            <a:pPr lvl="0"/>
            <a:r>
              <a:rPr lang="en-US" dirty="0"/>
              <a:t>10</a:t>
            </a:r>
          </a:p>
        </p:txBody>
      </p:sp>
      <p:pic>
        <p:nvPicPr>
          <p:cNvPr id="6" name="Picture 5"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0400" y="8953500"/>
            <a:ext cx="3733800" cy="530740"/>
          </a:xfrm>
          <a:prstGeom prst="rect">
            <a:avLst/>
          </a:prstGeom>
        </p:spPr>
      </p:pic>
      <p:pic>
        <p:nvPicPr>
          <p:cNvPr id="8" name="Picture 7"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62800" y="9105900"/>
            <a:ext cx="3733800" cy="530740"/>
          </a:xfrm>
          <a:prstGeom prst="rect">
            <a:avLst/>
          </a:prstGeom>
        </p:spPr>
      </p:pic>
      <p:cxnSp>
        <p:nvCxnSpPr>
          <p:cNvPr id="4" name="Straight Connector 3"/>
          <p:cNvCxnSpPr/>
          <p:nvPr userDrawn="1"/>
        </p:nvCxnSpPr>
        <p:spPr>
          <a:xfrm>
            <a:off x="4315843" y="1979988"/>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ble Verse Blank">
    <p:bg>
      <p:bgPr>
        <a:solidFill>
          <a:srgbClr val="AF7A58"/>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ist">
    <p:bg>
      <p:bgPr>
        <a:solidFill>
          <a:srgbClr val="AF7A5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5780" y="705813"/>
            <a:ext cx="7892440" cy="3731874"/>
          </a:xfrm>
        </p:spPr>
        <p:txBody>
          <a:bodyPr anchor="t"/>
          <a:lstStyle>
            <a:lvl1pPr marL="457200" indent="-457200">
              <a:buFont typeface="Arial"/>
              <a:buChar char="•"/>
              <a:defRPr sz="3200"/>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List Item #1</a:t>
            </a:r>
          </a:p>
          <a:p>
            <a:pPr lvl="0"/>
            <a:r>
              <a:rPr lang="en-US" dirty="0"/>
              <a:t>List Item #2</a:t>
            </a:r>
          </a:p>
          <a:p>
            <a:pPr lvl="0"/>
            <a:r>
              <a:rPr lang="en-US" dirty="0"/>
              <a:t>List Item #3</a:t>
            </a:r>
          </a:p>
        </p:txBody>
      </p:sp>
    </p:spTree>
    <p:extLst>
      <p:ext uri="{BB962C8B-B14F-4D97-AF65-F5344CB8AC3E}">
        <p14:creationId xmlns:p14="http://schemas.microsoft.com/office/powerpoint/2010/main" val="3823996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56" r:id="rId4"/>
    <p:sldLayoutId id="2147483658" r:id="rId5"/>
    <p:sldLayoutId id="2147483666" r:id="rId6"/>
    <p:sldLayoutId id="2147483661" r:id="rId7"/>
    <p:sldLayoutId id="2147483660" r:id="rId8"/>
    <p:sldLayoutId id="2147483662" r:id="rId9"/>
    <p:sldLayoutId id="2147483663" r:id="rId10"/>
    <p:sldLayoutId id="2147483664" r:id="rId11"/>
  </p:sldLayoutIdLst>
  <p:txStyles>
    <p:titleStyle>
      <a:lvl1pPr algn="l" defTabSz="457200" rtl="0" eaLnBrk="1" latinLnBrk="0" hangingPunct="1">
        <a:spcBef>
          <a:spcPct val="0"/>
        </a:spcBef>
        <a:buNone/>
        <a:defRPr sz="3600" b="1" kern="1200" spc="-150">
          <a:solidFill>
            <a:schemeClr val="tx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chemeClr val="tx1"/>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www.barrysbureau.com/Ecclesiastes.html" TargetMode="External"/><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3200" dirty="0"/>
              <a:t>The Pursuit of Pleasure</a:t>
            </a:r>
          </a:p>
          <a:p>
            <a:r>
              <a:rPr lang="en-US" sz="3200" dirty="0" err="1"/>
              <a:t>Ecc</a:t>
            </a:r>
            <a:r>
              <a:rPr lang="en-US" sz="3200" dirty="0"/>
              <a:t>. 2:1-11</a:t>
            </a:r>
          </a:p>
        </p:txBody>
      </p:sp>
      <p:sp>
        <p:nvSpPr>
          <p:cNvPr id="3" name="Text Placeholder 2"/>
          <p:cNvSpPr>
            <a:spLocks noGrp="1"/>
          </p:cNvSpPr>
          <p:nvPr>
            <p:ph type="body" sz="quarter" idx="10"/>
          </p:nvPr>
        </p:nvSpPr>
        <p:spPr>
          <a:xfrm>
            <a:off x="227748" y="1423005"/>
            <a:ext cx="3406621" cy="3363913"/>
          </a:xfrm>
        </p:spPr>
        <p:txBody>
          <a:bodyPr/>
          <a:lstStyle/>
          <a:p>
            <a:r>
              <a:rPr lang="en-US" dirty="0"/>
              <a:t>2</a:t>
            </a:r>
          </a:p>
        </p:txBody>
      </p:sp>
      <p:sp>
        <p:nvSpPr>
          <p:cNvPr id="7" name="TextBox 6">
            <a:extLst>
              <a:ext uri="{FF2B5EF4-FFF2-40B4-BE49-F238E27FC236}">
                <a16:creationId xmlns:a16="http://schemas.microsoft.com/office/drawing/2014/main" id="{64B164A3-4BEC-1555-438A-78DFCD4B09FB}"/>
              </a:ext>
            </a:extLst>
          </p:cNvPr>
          <p:cNvSpPr txBox="1"/>
          <p:nvPr/>
        </p:nvSpPr>
        <p:spPr>
          <a:xfrm>
            <a:off x="3362737" y="257884"/>
            <a:ext cx="5387008" cy="369332"/>
          </a:xfrm>
          <a:prstGeom prst="rect">
            <a:avLst/>
          </a:prstGeom>
          <a:noFill/>
        </p:spPr>
        <p:txBody>
          <a:bodyPr wrap="square">
            <a:spAutoFit/>
          </a:bodyPr>
          <a:lstStyle/>
          <a:p>
            <a:r>
              <a:rPr lang="en-US" b="1" dirty="0"/>
              <a:t>Taught at: Schrader Lane Church of Christ 2023</a:t>
            </a:r>
          </a:p>
        </p:txBody>
      </p:sp>
      <p:sp>
        <p:nvSpPr>
          <p:cNvPr id="9" name="TextBox 8">
            <a:extLst>
              <a:ext uri="{FF2B5EF4-FFF2-40B4-BE49-F238E27FC236}">
                <a16:creationId xmlns:a16="http://schemas.microsoft.com/office/drawing/2014/main" id="{14EB1C90-646F-469B-8B04-E1C3B7839718}"/>
              </a:ext>
            </a:extLst>
          </p:cNvPr>
          <p:cNvSpPr txBox="1"/>
          <p:nvPr/>
        </p:nvSpPr>
        <p:spPr>
          <a:xfrm>
            <a:off x="3690728" y="3755672"/>
            <a:ext cx="4731026" cy="369332"/>
          </a:xfrm>
          <a:prstGeom prst="rect">
            <a:avLst/>
          </a:prstGeom>
          <a:noFill/>
        </p:spPr>
        <p:txBody>
          <a:bodyPr wrap="square">
            <a:spAutoFit/>
          </a:bodyPr>
          <a:lstStyle/>
          <a:p>
            <a:r>
              <a:rPr lang="en-US" b="1" dirty="0"/>
              <a:t>Barry G. Johnson, Sr. - Facilitating</a:t>
            </a:r>
          </a:p>
        </p:txBody>
      </p:sp>
    </p:spTree>
    <p:extLst>
      <p:ext uri="{BB962C8B-B14F-4D97-AF65-F5344CB8AC3E}">
        <p14:creationId xmlns:p14="http://schemas.microsoft.com/office/powerpoint/2010/main" val="114102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sz="4800" b="1" dirty="0"/>
              <a:t>4. Sensuality </a:t>
            </a:r>
            <a:endParaRPr lang="en-US" sz="2600" b="1" dirty="0"/>
          </a:p>
          <a:p>
            <a:r>
              <a:rPr lang="en-US" dirty="0"/>
              <a:t>I bought male and female slaves and I had homeborn slaves. Also I possessed flocks and herds larger than all who preceded me in Jerusalem. Also, I collected for myself silver and gold and the treasure of kings and provinces. I provided for myself male and female singers and the pleasures of men—many concubines.</a:t>
            </a:r>
          </a:p>
        </p:txBody>
      </p:sp>
      <p:sp>
        <p:nvSpPr>
          <p:cNvPr id="3" name="Text Placeholder 2"/>
          <p:cNvSpPr>
            <a:spLocks noGrp="1"/>
          </p:cNvSpPr>
          <p:nvPr>
            <p:ph type="body" sz="quarter" idx="11"/>
          </p:nvPr>
        </p:nvSpPr>
        <p:spPr/>
        <p:txBody>
          <a:bodyPr/>
          <a:lstStyle/>
          <a:p>
            <a:r>
              <a:rPr lang="en-US" dirty="0"/>
              <a:t>- </a:t>
            </a:r>
            <a:r>
              <a:rPr lang="en-US" dirty="0" err="1"/>
              <a:t>Ecc</a:t>
            </a:r>
            <a:r>
              <a:rPr lang="en-US" dirty="0"/>
              <a:t>. 2:7-8</a:t>
            </a:r>
          </a:p>
        </p:txBody>
      </p:sp>
    </p:spTree>
    <p:extLst>
      <p:ext uri="{BB962C8B-B14F-4D97-AF65-F5344CB8AC3E}">
        <p14:creationId xmlns:p14="http://schemas.microsoft.com/office/powerpoint/2010/main" val="811088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3221" y="429598"/>
            <a:ext cx="7659814" cy="3680039"/>
          </a:xfrm>
        </p:spPr>
        <p:txBody>
          <a:bodyPr>
            <a:normAutofit fontScale="92500" lnSpcReduction="10000"/>
          </a:bodyPr>
          <a:lstStyle/>
          <a:p>
            <a:r>
              <a:rPr lang="en-US" sz="4300" b="1" dirty="0"/>
              <a:t>5. The Good Life </a:t>
            </a:r>
            <a:endParaRPr lang="en-US" sz="2200" b="1" dirty="0"/>
          </a:p>
          <a:p>
            <a:r>
              <a:rPr lang="en-US" dirty="0"/>
              <a:t>Then I became great and increased more than all who preceded me in Jerusalem. My wisdom also stood by me. All that my eyes desired I did not refuse them. I did not withhold my heart from any pleasure, for my heart was pleased because of all my labor and this was my reward for all my labor.</a:t>
            </a:r>
          </a:p>
        </p:txBody>
      </p:sp>
      <p:sp>
        <p:nvSpPr>
          <p:cNvPr id="3" name="Text Placeholder 2"/>
          <p:cNvSpPr>
            <a:spLocks noGrp="1"/>
          </p:cNvSpPr>
          <p:nvPr>
            <p:ph type="body" sz="quarter" idx="11"/>
          </p:nvPr>
        </p:nvSpPr>
        <p:spPr/>
        <p:txBody>
          <a:bodyPr/>
          <a:lstStyle/>
          <a:p>
            <a:r>
              <a:rPr lang="en-US" dirty="0"/>
              <a:t>- </a:t>
            </a:r>
            <a:r>
              <a:rPr lang="en-US" dirty="0" err="1"/>
              <a:t>Ecc</a:t>
            </a:r>
            <a:r>
              <a:rPr lang="en-US" dirty="0"/>
              <a:t>. 2:9-10</a:t>
            </a:r>
          </a:p>
        </p:txBody>
      </p:sp>
    </p:spTree>
    <p:extLst>
      <p:ext uri="{BB962C8B-B14F-4D97-AF65-F5344CB8AC3E}">
        <p14:creationId xmlns:p14="http://schemas.microsoft.com/office/powerpoint/2010/main" val="3093848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Thus I considered all my activities which my hands had done and the labor which I had exerted, and behold all was vanity and striving after wind and there was no profit under the sun.</a:t>
            </a:r>
          </a:p>
        </p:txBody>
      </p:sp>
      <p:sp>
        <p:nvSpPr>
          <p:cNvPr id="5" name="Text Placeholder 4"/>
          <p:cNvSpPr>
            <a:spLocks noGrp="1"/>
          </p:cNvSpPr>
          <p:nvPr>
            <p:ph type="body" sz="quarter" idx="11"/>
          </p:nvPr>
        </p:nvSpPr>
        <p:spPr/>
        <p:txBody>
          <a:bodyPr/>
          <a:lstStyle/>
          <a:p>
            <a:r>
              <a:rPr lang="en-US" dirty="0"/>
              <a:t>- </a:t>
            </a:r>
            <a:r>
              <a:rPr lang="en-US" dirty="0" err="1"/>
              <a:t>Ecc</a:t>
            </a:r>
            <a:r>
              <a:rPr lang="en-US" dirty="0"/>
              <a:t>. 2:11</a:t>
            </a:r>
          </a:p>
        </p:txBody>
      </p:sp>
    </p:spTree>
    <p:extLst>
      <p:ext uri="{BB962C8B-B14F-4D97-AF65-F5344CB8AC3E}">
        <p14:creationId xmlns:p14="http://schemas.microsoft.com/office/powerpoint/2010/main" val="718261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a:t>Sensual pleasures cannot be accumulated or stored </a:t>
            </a:r>
          </a:p>
        </p:txBody>
      </p:sp>
    </p:spTree>
    <p:extLst>
      <p:ext uri="{BB962C8B-B14F-4D97-AF65-F5344CB8AC3E}">
        <p14:creationId xmlns:p14="http://schemas.microsoft.com/office/powerpoint/2010/main" val="1982852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chor="ctr"/>
          <a:lstStyle/>
          <a:p>
            <a:pPr>
              <a:lnSpc>
                <a:spcPct val="200000"/>
              </a:lnSpc>
            </a:pPr>
            <a:r>
              <a:rPr lang="en-US" b="1" dirty="0"/>
              <a:t>Legitimate Pleasure 	</a:t>
            </a:r>
            <a:r>
              <a:rPr lang="en-US" dirty="0"/>
              <a:t>= Momentary</a:t>
            </a:r>
          </a:p>
          <a:p>
            <a:r>
              <a:rPr lang="en-US" b="1" dirty="0"/>
              <a:t>Illegitimate Pleasure 	</a:t>
            </a:r>
            <a:r>
              <a:rPr lang="en-US" dirty="0"/>
              <a:t>= Guilt &amp; Shame</a:t>
            </a:r>
          </a:p>
        </p:txBody>
      </p:sp>
    </p:spTree>
    <p:extLst>
      <p:ext uri="{BB962C8B-B14F-4D97-AF65-F5344CB8AC3E}">
        <p14:creationId xmlns:p14="http://schemas.microsoft.com/office/powerpoint/2010/main" val="3151256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dirty="0"/>
              <a:t>No rats in the race for </a:t>
            </a:r>
            <a:br>
              <a:rPr lang="en-US" sz="4800" dirty="0"/>
            </a:br>
            <a:r>
              <a:rPr lang="en-US" sz="4800" dirty="0"/>
              <a:t>the “Crown of Life.”</a:t>
            </a:r>
          </a:p>
        </p:txBody>
      </p:sp>
    </p:spTree>
    <p:extLst>
      <p:ext uri="{BB962C8B-B14F-4D97-AF65-F5344CB8AC3E}">
        <p14:creationId xmlns:p14="http://schemas.microsoft.com/office/powerpoint/2010/main" val="388462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Sensuality is a Dead-End: </a:t>
            </a:r>
          </a:p>
        </p:txBody>
      </p:sp>
      <p:sp>
        <p:nvSpPr>
          <p:cNvPr id="4" name="Text Placeholder 3"/>
          <p:cNvSpPr>
            <a:spLocks noGrp="1"/>
          </p:cNvSpPr>
          <p:nvPr>
            <p:ph type="body" sz="quarter" idx="10"/>
          </p:nvPr>
        </p:nvSpPr>
        <p:spPr/>
        <p:txBody>
          <a:bodyPr>
            <a:normAutofit/>
          </a:bodyPr>
          <a:lstStyle/>
          <a:p>
            <a:pPr marL="514350" indent="-514350">
              <a:buFont typeface="+mj-lt"/>
              <a:buAutoNum type="arabicPeriod"/>
            </a:pPr>
            <a:r>
              <a:rPr lang="en-US" sz="3600" b="1" dirty="0"/>
              <a:t>Promises much, delivers little</a:t>
            </a:r>
          </a:p>
        </p:txBody>
      </p:sp>
    </p:spTree>
    <p:extLst>
      <p:ext uri="{BB962C8B-B14F-4D97-AF65-F5344CB8AC3E}">
        <p14:creationId xmlns:p14="http://schemas.microsoft.com/office/powerpoint/2010/main" val="181912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Sensuality is a Dead-End: </a:t>
            </a:r>
          </a:p>
        </p:txBody>
      </p:sp>
      <p:sp>
        <p:nvSpPr>
          <p:cNvPr id="4" name="Text Placeholder 3"/>
          <p:cNvSpPr>
            <a:spLocks noGrp="1"/>
          </p:cNvSpPr>
          <p:nvPr>
            <p:ph type="body" sz="quarter" idx="10"/>
          </p:nvPr>
        </p:nvSpPr>
        <p:spPr/>
        <p:txBody>
          <a:bodyPr/>
          <a:lstStyle/>
          <a:p>
            <a:pPr marL="514350" indent="-514350">
              <a:buFont typeface="+mj-lt"/>
              <a:buAutoNum type="arabicPeriod"/>
            </a:pPr>
            <a:r>
              <a:rPr lang="en-US" dirty="0"/>
              <a:t>Promises much, delivers little</a:t>
            </a:r>
          </a:p>
          <a:p>
            <a:pPr marL="514350" indent="-514350">
              <a:buFont typeface="+mj-lt"/>
              <a:buAutoNum type="arabicPeriod"/>
            </a:pPr>
            <a:r>
              <a:rPr lang="en-US" sz="4000" b="1" dirty="0"/>
              <a:t>Changes very little </a:t>
            </a:r>
          </a:p>
        </p:txBody>
      </p:sp>
    </p:spTree>
    <p:extLst>
      <p:ext uri="{BB962C8B-B14F-4D97-AF65-F5344CB8AC3E}">
        <p14:creationId xmlns:p14="http://schemas.microsoft.com/office/powerpoint/2010/main" val="719362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Sensuality is a Dead-End: </a:t>
            </a:r>
          </a:p>
        </p:txBody>
      </p:sp>
      <p:sp>
        <p:nvSpPr>
          <p:cNvPr id="4" name="Text Placeholder 3"/>
          <p:cNvSpPr>
            <a:spLocks noGrp="1"/>
          </p:cNvSpPr>
          <p:nvPr>
            <p:ph type="body" sz="quarter" idx="10"/>
          </p:nvPr>
        </p:nvSpPr>
        <p:spPr/>
        <p:txBody>
          <a:bodyPr/>
          <a:lstStyle/>
          <a:p>
            <a:pPr marL="514350" indent="-514350">
              <a:buFont typeface="+mj-lt"/>
              <a:buAutoNum type="arabicPeriod"/>
            </a:pPr>
            <a:r>
              <a:rPr lang="en-US" dirty="0"/>
              <a:t>Promises much, delivers little</a:t>
            </a:r>
          </a:p>
          <a:p>
            <a:pPr marL="514350" indent="-514350">
              <a:buFont typeface="+mj-lt"/>
              <a:buAutoNum type="arabicPeriod"/>
            </a:pPr>
            <a:r>
              <a:rPr lang="en-US" dirty="0"/>
              <a:t>Changes very little</a:t>
            </a:r>
          </a:p>
          <a:p>
            <a:pPr marL="514350" indent="-514350">
              <a:buFont typeface="+mj-lt"/>
              <a:buAutoNum type="arabicPeriod"/>
            </a:pPr>
            <a:r>
              <a:rPr lang="en-US" sz="4000" b="1" dirty="0"/>
              <a:t>Creates insatiable needs  </a:t>
            </a:r>
          </a:p>
        </p:txBody>
      </p:sp>
    </p:spTree>
    <p:extLst>
      <p:ext uri="{BB962C8B-B14F-4D97-AF65-F5344CB8AC3E}">
        <p14:creationId xmlns:p14="http://schemas.microsoft.com/office/powerpoint/2010/main" val="2262742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Pleasure is not wrong, it simply </a:t>
            </a:r>
            <a:br>
              <a:rPr lang="en-US" dirty="0"/>
            </a:br>
            <a:r>
              <a:rPr lang="en-US" dirty="0"/>
              <a:t>is not the way to true </a:t>
            </a:r>
            <a:br>
              <a:rPr lang="en-US" dirty="0"/>
            </a:br>
            <a:r>
              <a:rPr lang="en-US" dirty="0"/>
              <a:t>meaning &amp; contentment.</a:t>
            </a:r>
          </a:p>
        </p:txBody>
      </p:sp>
    </p:spTree>
    <p:extLst>
      <p:ext uri="{BB962C8B-B14F-4D97-AF65-F5344CB8AC3E}">
        <p14:creationId xmlns:p14="http://schemas.microsoft.com/office/powerpoint/2010/main" val="2107740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a person running&#10;&#10;Description automatically generated">
            <a:extLst>
              <a:ext uri="{FF2B5EF4-FFF2-40B4-BE49-F238E27FC236}">
                <a16:creationId xmlns:a16="http://schemas.microsoft.com/office/drawing/2014/main" id="{D6AA9E52-D12C-600A-1F5C-6630F296CDBA}"/>
              </a:ext>
            </a:extLst>
          </p:cNvPr>
          <p:cNvPicPr>
            <a:picLocks noChangeAspect="1"/>
          </p:cNvPicPr>
          <p:nvPr/>
        </p:nvPicPr>
        <p:blipFill>
          <a:blip r:embed="rId2"/>
          <a:stretch>
            <a:fillRect/>
          </a:stretch>
        </p:blipFill>
        <p:spPr>
          <a:xfrm>
            <a:off x="0" y="0"/>
            <a:ext cx="2412724" cy="2412724"/>
          </a:xfrm>
          <a:prstGeom prst="rect">
            <a:avLst/>
          </a:prstGeom>
        </p:spPr>
      </p:pic>
      <p:sp>
        <p:nvSpPr>
          <p:cNvPr id="2" name="Title 1">
            <a:extLst>
              <a:ext uri="{FF2B5EF4-FFF2-40B4-BE49-F238E27FC236}">
                <a16:creationId xmlns:a16="http://schemas.microsoft.com/office/drawing/2014/main" id="{066698B7-A3DA-C137-44BB-E00A07A6E957}"/>
              </a:ext>
            </a:extLst>
          </p:cNvPr>
          <p:cNvSpPr>
            <a:spLocks noGrp="1"/>
          </p:cNvSpPr>
          <p:nvPr>
            <p:ph type="title"/>
          </p:nvPr>
        </p:nvSpPr>
        <p:spPr>
          <a:xfrm>
            <a:off x="615285" y="1"/>
            <a:ext cx="7913430" cy="5143500"/>
          </a:xfrm>
        </p:spPr>
        <p:txBody>
          <a:bodyPr>
            <a:noAutofit/>
          </a:bodyPr>
          <a:lstStyle/>
          <a:p>
            <a:r>
              <a:rPr lang="en-US" sz="3200" dirty="0"/>
              <a:t>New Coming Soon:</a:t>
            </a:r>
            <a:br>
              <a:rPr lang="en-US" sz="3200" dirty="0"/>
            </a:br>
            <a:r>
              <a:rPr lang="en-US" sz="3200" dirty="0"/>
              <a:t>Ecclesiastes: </a:t>
            </a:r>
            <a:br>
              <a:rPr lang="en-US" sz="3200" dirty="0"/>
            </a:br>
            <a:r>
              <a:rPr lang="en-US" sz="3200" dirty="0"/>
              <a:t>A Striving After the Wind</a:t>
            </a:r>
            <a:br>
              <a:rPr lang="en-US" sz="3200" dirty="0"/>
            </a:br>
            <a:br>
              <a:rPr lang="en-US" sz="3200" dirty="0"/>
            </a:br>
            <a:r>
              <a:rPr lang="en-US" sz="2800" dirty="0"/>
              <a:t>Wednesdays</a:t>
            </a:r>
            <a:br>
              <a:rPr lang="en-US" sz="2800" dirty="0"/>
            </a:br>
            <a:r>
              <a:rPr lang="en-US" sz="2800" dirty="0"/>
              <a:t>through November 8th </a:t>
            </a:r>
            <a:br>
              <a:rPr lang="en-US" sz="2800" dirty="0"/>
            </a:br>
            <a:r>
              <a:rPr lang="en-US" sz="2800" dirty="0"/>
              <a:t>On Zoom @ 6:15 p.m.</a:t>
            </a:r>
            <a:br>
              <a:rPr lang="en-US" sz="2800" dirty="0"/>
            </a:br>
            <a:r>
              <a:rPr lang="en-US" sz="2400" b="0" dirty="0"/>
              <a:t> </a:t>
            </a:r>
            <a:br>
              <a:rPr lang="en-US" sz="3200" dirty="0"/>
            </a:br>
            <a:r>
              <a:rPr lang="en-US" sz="1800" b="0" spc="0" dirty="0"/>
              <a:t>Free PDF Book &amp; Student Workbook available for download at</a:t>
            </a:r>
            <a:r>
              <a:rPr lang="en-US" sz="2400" b="0" spc="0" dirty="0"/>
              <a:t> </a:t>
            </a:r>
            <a:br>
              <a:rPr lang="en-US" sz="3200" dirty="0"/>
            </a:br>
            <a:r>
              <a:rPr lang="en-US" sz="2000" spc="300" dirty="0">
                <a:hlinkClick r:id="rId3"/>
              </a:rPr>
              <a:t>www.BarrysBureau.com/Ecclesiastes.html</a:t>
            </a:r>
            <a:br>
              <a:rPr lang="en-US" sz="2000" spc="300" dirty="0"/>
            </a:br>
            <a:r>
              <a:rPr lang="en-US" sz="2000" spc="300" dirty="0"/>
              <a:t>Barry Johnson, Sr. - Facilitating</a:t>
            </a:r>
          </a:p>
        </p:txBody>
      </p:sp>
      <p:pic>
        <p:nvPicPr>
          <p:cNvPr id="6" name="Picture 5" descr="A qr code with a logo&#10;&#10;Description automatically generated">
            <a:extLst>
              <a:ext uri="{FF2B5EF4-FFF2-40B4-BE49-F238E27FC236}">
                <a16:creationId xmlns:a16="http://schemas.microsoft.com/office/drawing/2014/main" id="{A1D2255F-DD18-8CE4-8C3F-EA7FCBDF5375}"/>
              </a:ext>
            </a:extLst>
          </p:cNvPr>
          <p:cNvPicPr>
            <a:picLocks noChangeAspect="1"/>
          </p:cNvPicPr>
          <p:nvPr/>
        </p:nvPicPr>
        <p:blipFill>
          <a:blip r:embed="rId4"/>
          <a:stretch>
            <a:fillRect/>
          </a:stretch>
        </p:blipFill>
        <p:spPr>
          <a:xfrm>
            <a:off x="6731276" y="0"/>
            <a:ext cx="2412724" cy="2412724"/>
          </a:xfrm>
          <a:prstGeom prst="rect">
            <a:avLst/>
          </a:prstGeom>
        </p:spPr>
      </p:pic>
    </p:spTree>
    <p:extLst>
      <p:ext uri="{BB962C8B-B14F-4D97-AF65-F5344CB8AC3E}">
        <p14:creationId xmlns:p14="http://schemas.microsoft.com/office/powerpoint/2010/main" val="773429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 Need to Pursue Things That:</a:t>
            </a:r>
          </a:p>
        </p:txBody>
      </p:sp>
      <p:sp>
        <p:nvSpPr>
          <p:cNvPr id="4" name="Text Placeholder 3"/>
          <p:cNvSpPr>
            <a:spLocks noGrp="1"/>
          </p:cNvSpPr>
          <p:nvPr>
            <p:ph type="body" sz="quarter" idx="10"/>
          </p:nvPr>
        </p:nvSpPr>
        <p:spPr/>
        <p:txBody>
          <a:bodyPr>
            <a:normAutofit/>
          </a:bodyPr>
          <a:lstStyle/>
          <a:p>
            <a:pPr>
              <a:lnSpc>
                <a:spcPct val="150000"/>
              </a:lnSpc>
            </a:pPr>
            <a:r>
              <a:rPr lang="en-US" sz="3600" dirty="0"/>
              <a:t>Deliver what they promise</a:t>
            </a:r>
          </a:p>
          <a:p>
            <a:pPr>
              <a:lnSpc>
                <a:spcPct val="150000"/>
              </a:lnSpc>
            </a:pPr>
            <a:r>
              <a:rPr lang="en-US" sz="3600" dirty="0"/>
              <a:t>Makes us better people</a:t>
            </a:r>
          </a:p>
          <a:p>
            <a:pPr>
              <a:lnSpc>
                <a:spcPct val="150000"/>
              </a:lnSpc>
            </a:pPr>
            <a:r>
              <a:rPr lang="en-US" sz="3600" dirty="0"/>
              <a:t>Satisfy our basic needs</a:t>
            </a:r>
          </a:p>
        </p:txBody>
      </p:sp>
    </p:spTree>
    <p:extLst>
      <p:ext uri="{BB962C8B-B14F-4D97-AF65-F5344CB8AC3E}">
        <p14:creationId xmlns:p14="http://schemas.microsoft.com/office/powerpoint/2010/main" val="1743540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 Need to Pursue:</a:t>
            </a:r>
          </a:p>
        </p:txBody>
      </p:sp>
      <p:sp>
        <p:nvSpPr>
          <p:cNvPr id="4" name="Text Placeholder 3"/>
          <p:cNvSpPr>
            <a:spLocks noGrp="1"/>
          </p:cNvSpPr>
          <p:nvPr>
            <p:ph type="body" sz="quarter" idx="10"/>
          </p:nvPr>
        </p:nvSpPr>
        <p:spPr/>
        <p:txBody>
          <a:bodyPr/>
          <a:lstStyle/>
          <a:p>
            <a:pPr>
              <a:lnSpc>
                <a:spcPct val="150000"/>
              </a:lnSpc>
            </a:pPr>
            <a:r>
              <a:rPr lang="en-US" dirty="0"/>
              <a:t>Faith &amp; Obedience to God</a:t>
            </a:r>
          </a:p>
          <a:p>
            <a:pPr>
              <a:lnSpc>
                <a:spcPct val="150000"/>
              </a:lnSpc>
            </a:pPr>
            <a:r>
              <a:rPr lang="en-US" dirty="0"/>
              <a:t>Knowledge &amp; relationship with Christ</a:t>
            </a:r>
          </a:p>
          <a:p>
            <a:pPr>
              <a:lnSpc>
                <a:spcPct val="150000"/>
              </a:lnSpc>
            </a:pPr>
            <a:r>
              <a:rPr lang="en-US" dirty="0"/>
              <a:t>Submission to the Holy Spirit </a:t>
            </a:r>
          </a:p>
        </p:txBody>
      </p:sp>
    </p:spTree>
    <p:extLst>
      <p:ext uri="{BB962C8B-B14F-4D97-AF65-F5344CB8AC3E}">
        <p14:creationId xmlns:p14="http://schemas.microsoft.com/office/powerpoint/2010/main" val="577168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25780" y="484632"/>
            <a:ext cx="7892440" cy="4151376"/>
          </a:xfrm>
        </p:spPr>
        <p:txBody>
          <a:bodyPr anchor="ctr">
            <a:normAutofit/>
          </a:bodyPr>
          <a:lstStyle/>
          <a:p>
            <a:r>
              <a:rPr lang="en-US" sz="3600" dirty="0"/>
              <a:t>Sensual pleasure only</a:t>
            </a:r>
            <a:br>
              <a:rPr lang="en-US" sz="3600" dirty="0"/>
            </a:br>
            <a:r>
              <a:rPr lang="en-US" sz="3600" dirty="0"/>
              <a:t>goes skin deep.</a:t>
            </a:r>
          </a:p>
          <a:p>
            <a:endParaRPr lang="en-US" sz="3600" dirty="0"/>
          </a:p>
          <a:p>
            <a:r>
              <a:rPr lang="en-US" sz="3600" dirty="0"/>
              <a:t>Only spiritual things can</a:t>
            </a:r>
            <a:br>
              <a:rPr lang="en-US" sz="3600" dirty="0"/>
            </a:br>
            <a:r>
              <a:rPr lang="en-US" sz="3600" dirty="0"/>
              <a:t>satisfy spiritual needs. </a:t>
            </a:r>
          </a:p>
        </p:txBody>
      </p:sp>
    </p:spTree>
    <p:extLst>
      <p:ext uri="{BB962C8B-B14F-4D97-AF65-F5344CB8AC3E}">
        <p14:creationId xmlns:p14="http://schemas.microsoft.com/office/powerpoint/2010/main" val="3429343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Ecclesiastes = Three Sections</a:t>
            </a:r>
          </a:p>
        </p:txBody>
      </p:sp>
      <p:sp>
        <p:nvSpPr>
          <p:cNvPr id="3" name="Text Placeholder 2"/>
          <p:cNvSpPr>
            <a:spLocks noGrp="1"/>
          </p:cNvSpPr>
          <p:nvPr>
            <p:ph type="body" sz="quarter" idx="10"/>
          </p:nvPr>
        </p:nvSpPr>
        <p:spPr/>
        <p:txBody>
          <a:bodyPr>
            <a:normAutofit/>
          </a:bodyPr>
          <a:lstStyle/>
          <a:p>
            <a:pPr marL="742950" indent="-742950">
              <a:lnSpc>
                <a:spcPct val="150000"/>
              </a:lnSpc>
              <a:buFont typeface="+mj-lt"/>
              <a:buAutoNum type="arabicPeriod"/>
            </a:pPr>
            <a:r>
              <a:rPr lang="en-US" sz="4000" dirty="0"/>
              <a:t>Introduction 		– 1:1-15</a:t>
            </a:r>
          </a:p>
          <a:p>
            <a:pPr marL="742950" indent="-742950">
              <a:lnSpc>
                <a:spcPct val="150000"/>
              </a:lnSpc>
              <a:buFont typeface="+mj-lt"/>
              <a:buAutoNum type="arabicPeriod"/>
            </a:pPr>
            <a:r>
              <a:rPr lang="en-US" sz="4000" dirty="0"/>
              <a:t>Exploration 		– 2:1-6:9</a:t>
            </a:r>
          </a:p>
          <a:p>
            <a:pPr marL="742950" indent="-742950">
              <a:lnSpc>
                <a:spcPct val="150000"/>
              </a:lnSpc>
              <a:buFont typeface="+mj-lt"/>
              <a:buAutoNum type="arabicPeriod"/>
            </a:pPr>
            <a:r>
              <a:rPr lang="en-US" sz="4000" dirty="0"/>
              <a:t>Summary 			– 6:10-12:14</a:t>
            </a:r>
          </a:p>
        </p:txBody>
      </p:sp>
    </p:spTree>
    <p:extLst>
      <p:ext uri="{BB962C8B-B14F-4D97-AF65-F5344CB8AC3E}">
        <p14:creationId xmlns:p14="http://schemas.microsoft.com/office/powerpoint/2010/main" val="1806805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Chapter 2 to 4: Four Pursuits</a:t>
            </a:r>
          </a:p>
        </p:txBody>
      </p:sp>
      <p:sp>
        <p:nvSpPr>
          <p:cNvPr id="3" name="Text Placeholder 2"/>
          <p:cNvSpPr>
            <a:spLocks noGrp="1"/>
          </p:cNvSpPr>
          <p:nvPr>
            <p:ph type="body" sz="quarter" idx="10"/>
          </p:nvPr>
        </p:nvSpPr>
        <p:spPr/>
        <p:txBody>
          <a:bodyPr>
            <a:normAutofit/>
          </a:bodyPr>
          <a:lstStyle/>
          <a:p>
            <a:pPr>
              <a:lnSpc>
                <a:spcPct val="150000"/>
              </a:lnSpc>
            </a:pPr>
            <a:r>
              <a:rPr lang="en-US" dirty="0"/>
              <a:t>Pleasure</a:t>
            </a:r>
          </a:p>
          <a:p>
            <a:pPr>
              <a:lnSpc>
                <a:spcPct val="150000"/>
              </a:lnSpc>
            </a:pPr>
            <a:r>
              <a:rPr lang="en-US" dirty="0"/>
              <a:t>Wisdom &amp; Folly</a:t>
            </a:r>
          </a:p>
          <a:p>
            <a:pPr>
              <a:lnSpc>
                <a:spcPct val="150000"/>
              </a:lnSpc>
            </a:pPr>
            <a:r>
              <a:rPr lang="en-US" dirty="0"/>
              <a:t>Meaningful Work</a:t>
            </a:r>
          </a:p>
          <a:p>
            <a:pPr>
              <a:lnSpc>
                <a:spcPct val="150000"/>
              </a:lnSpc>
            </a:pPr>
            <a:r>
              <a:rPr lang="en-US" dirty="0"/>
              <a:t>Power &amp; Wealth </a:t>
            </a:r>
          </a:p>
        </p:txBody>
      </p:sp>
    </p:spTree>
    <p:extLst>
      <p:ext uri="{BB962C8B-B14F-4D97-AF65-F5344CB8AC3E}">
        <p14:creationId xmlns:p14="http://schemas.microsoft.com/office/powerpoint/2010/main" val="801991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pPr marL="0" indent="0">
              <a:buNone/>
            </a:pPr>
            <a:r>
              <a:rPr lang="en-US" sz="3600" dirty="0"/>
              <a:t>I said to myself, “Come now, I will test you with pleasure.</a:t>
            </a:r>
          </a:p>
        </p:txBody>
      </p:sp>
      <p:sp>
        <p:nvSpPr>
          <p:cNvPr id="4" name="Text Placeholder 3"/>
          <p:cNvSpPr>
            <a:spLocks noGrp="1"/>
          </p:cNvSpPr>
          <p:nvPr>
            <p:ph type="body" sz="quarter" idx="11"/>
          </p:nvPr>
        </p:nvSpPr>
        <p:spPr/>
        <p:txBody>
          <a:bodyPr/>
          <a:lstStyle/>
          <a:p>
            <a:r>
              <a:rPr lang="en-US" dirty="0"/>
              <a:t>- </a:t>
            </a:r>
            <a:r>
              <a:rPr lang="en-US" dirty="0" err="1"/>
              <a:t>Ecc</a:t>
            </a:r>
            <a:r>
              <a:rPr lang="en-US" dirty="0"/>
              <a:t>. 2:1a</a:t>
            </a:r>
          </a:p>
        </p:txBody>
      </p:sp>
    </p:spTree>
    <p:extLst>
      <p:ext uri="{BB962C8B-B14F-4D97-AF65-F5344CB8AC3E}">
        <p14:creationId xmlns:p14="http://schemas.microsoft.com/office/powerpoint/2010/main" val="491117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600" dirty="0"/>
              <a:t>So enjoy yourself.” And behold, it too was futility.</a:t>
            </a:r>
          </a:p>
        </p:txBody>
      </p:sp>
      <p:sp>
        <p:nvSpPr>
          <p:cNvPr id="3" name="Text Placeholder 2"/>
          <p:cNvSpPr>
            <a:spLocks noGrp="1"/>
          </p:cNvSpPr>
          <p:nvPr>
            <p:ph type="body" sz="quarter" idx="11"/>
          </p:nvPr>
        </p:nvSpPr>
        <p:spPr/>
        <p:txBody>
          <a:bodyPr/>
          <a:lstStyle/>
          <a:p>
            <a:r>
              <a:rPr lang="en-US" dirty="0"/>
              <a:t>- </a:t>
            </a:r>
            <a:r>
              <a:rPr lang="en-US" dirty="0" err="1"/>
              <a:t>Ecc</a:t>
            </a:r>
            <a:r>
              <a:rPr lang="en-US" dirty="0"/>
              <a:t>. 2:1b</a:t>
            </a:r>
          </a:p>
        </p:txBody>
      </p:sp>
    </p:spTree>
    <p:extLst>
      <p:ext uri="{BB962C8B-B14F-4D97-AF65-F5344CB8AC3E}">
        <p14:creationId xmlns:p14="http://schemas.microsoft.com/office/powerpoint/2010/main" val="1233805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4400" b="1" dirty="0"/>
              <a:t>1. Laughter</a:t>
            </a:r>
          </a:p>
          <a:p>
            <a:endParaRPr lang="en-US" sz="1600" dirty="0"/>
          </a:p>
          <a:p>
            <a:r>
              <a:rPr lang="en-US" sz="4000" dirty="0"/>
              <a:t>I said of laughter, “It is madness,” and of pleasure, “What does it accomplish?”</a:t>
            </a:r>
          </a:p>
        </p:txBody>
      </p:sp>
      <p:sp>
        <p:nvSpPr>
          <p:cNvPr id="3" name="Text Placeholder 2"/>
          <p:cNvSpPr>
            <a:spLocks noGrp="1"/>
          </p:cNvSpPr>
          <p:nvPr>
            <p:ph type="body" sz="quarter" idx="11"/>
          </p:nvPr>
        </p:nvSpPr>
        <p:spPr/>
        <p:txBody>
          <a:bodyPr/>
          <a:lstStyle/>
          <a:p>
            <a:r>
              <a:rPr lang="en-US" dirty="0"/>
              <a:t>- </a:t>
            </a:r>
            <a:r>
              <a:rPr lang="en-US" dirty="0" err="1"/>
              <a:t>Ecc</a:t>
            </a:r>
            <a:r>
              <a:rPr lang="en-US" dirty="0"/>
              <a:t>. 2:2</a:t>
            </a:r>
          </a:p>
        </p:txBody>
      </p:sp>
    </p:spTree>
    <p:extLst>
      <p:ext uri="{BB962C8B-B14F-4D97-AF65-F5344CB8AC3E}">
        <p14:creationId xmlns:p14="http://schemas.microsoft.com/office/powerpoint/2010/main" val="1214745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sz="4300" b="1" dirty="0"/>
              <a:t>2. Consumption of Wine</a:t>
            </a:r>
          </a:p>
          <a:p>
            <a:endParaRPr lang="en-US" sz="1600" dirty="0"/>
          </a:p>
          <a:p>
            <a:r>
              <a:rPr lang="en-US" dirty="0"/>
              <a:t>I explored with my mind how to stimulate my body with wine while my mind was guiding me wisely, and how to take hold of folly, until I could see what good there is for the sons of men to do under heaven the few years of their lives.</a:t>
            </a:r>
          </a:p>
        </p:txBody>
      </p:sp>
      <p:sp>
        <p:nvSpPr>
          <p:cNvPr id="3" name="Text Placeholder 2"/>
          <p:cNvSpPr>
            <a:spLocks noGrp="1"/>
          </p:cNvSpPr>
          <p:nvPr>
            <p:ph type="body" sz="quarter" idx="11"/>
          </p:nvPr>
        </p:nvSpPr>
        <p:spPr/>
        <p:txBody>
          <a:bodyPr/>
          <a:lstStyle/>
          <a:p>
            <a:r>
              <a:rPr lang="en-US" dirty="0"/>
              <a:t>- </a:t>
            </a:r>
            <a:r>
              <a:rPr lang="en-US" dirty="0" err="1"/>
              <a:t>Ecc</a:t>
            </a:r>
            <a:r>
              <a:rPr lang="en-US" dirty="0"/>
              <a:t>. 2:3</a:t>
            </a:r>
          </a:p>
        </p:txBody>
      </p:sp>
    </p:spTree>
    <p:extLst>
      <p:ext uri="{BB962C8B-B14F-4D97-AF65-F5344CB8AC3E}">
        <p14:creationId xmlns:p14="http://schemas.microsoft.com/office/powerpoint/2010/main" val="4292343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a:bodyPr>
          <a:lstStyle/>
          <a:p>
            <a:r>
              <a:rPr lang="en-US" sz="4300" b="1" dirty="0"/>
              <a:t>3. Building Projects</a:t>
            </a:r>
            <a:r>
              <a:rPr lang="en-US" sz="4300" dirty="0"/>
              <a:t> </a:t>
            </a:r>
            <a:endParaRPr lang="en-US" sz="2200" dirty="0"/>
          </a:p>
          <a:p>
            <a:r>
              <a:rPr lang="en-US" dirty="0"/>
              <a:t>I enlarged my works: I built houses for myself, I planted vineyards for myself; I made gardens and parks for myself and I planted in them all kinds of fruit trees; I made ponds of water for myself from which to irrigate a forest of growing trees.</a:t>
            </a:r>
          </a:p>
        </p:txBody>
      </p:sp>
      <p:sp>
        <p:nvSpPr>
          <p:cNvPr id="3" name="Text Placeholder 2"/>
          <p:cNvSpPr>
            <a:spLocks noGrp="1"/>
          </p:cNvSpPr>
          <p:nvPr>
            <p:ph type="body" sz="quarter" idx="11"/>
          </p:nvPr>
        </p:nvSpPr>
        <p:spPr/>
        <p:txBody>
          <a:bodyPr/>
          <a:lstStyle/>
          <a:p>
            <a:r>
              <a:rPr lang="en-US" dirty="0"/>
              <a:t>- </a:t>
            </a:r>
            <a:r>
              <a:rPr lang="en-US" dirty="0" err="1"/>
              <a:t>Ecc</a:t>
            </a:r>
            <a:r>
              <a:rPr lang="en-US" dirty="0"/>
              <a:t>. 2:4-6</a:t>
            </a:r>
          </a:p>
        </p:txBody>
      </p:sp>
    </p:spTree>
    <p:extLst>
      <p:ext uri="{BB962C8B-B14F-4D97-AF65-F5344CB8AC3E}">
        <p14:creationId xmlns:p14="http://schemas.microsoft.com/office/powerpoint/2010/main" val="3282961491"/>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TotalTime>
  <Words>1954</Words>
  <Application>Microsoft Macintosh PowerPoint</Application>
  <PresentationFormat>On-screen Show (16:9)</PresentationFormat>
  <Paragraphs>177</Paragraphs>
  <Slides>22</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Barlow</vt:lpstr>
      <vt:lpstr>Birdseye</vt:lpstr>
      <vt:lpstr>Calibri</vt:lpstr>
      <vt:lpstr>Lato Black</vt:lpstr>
      <vt:lpstr>Lato Regular</vt:lpstr>
      <vt:lpstr>Merriweather</vt:lpstr>
      <vt:lpstr>Montserrat</vt:lpstr>
      <vt:lpstr>With Title</vt:lpstr>
      <vt:lpstr>PowerPoint Presentation</vt:lpstr>
      <vt:lpstr>New Coming Soon: Ecclesiastes:  A Striving After the Wind  Wednesdays through November 8th  On Zoom @ 6:15 p.m.   Free PDF Book &amp; Student Workbook available for download at  www.BarrysBureau.com/Ecclesiastes.html Barry Johnson, Sr. - Facilitating</vt:lpstr>
      <vt:lpstr>Ecclesiastes = Three Sections</vt:lpstr>
      <vt:lpstr>Chapter 2 to 4: Four Pursuits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Sensual pleasures cannot be accumulated or stored </vt:lpstr>
      <vt:lpstr>PowerPoint Presentation</vt:lpstr>
      <vt:lpstr>No rats in the race for  the “Crown of Life.”</vt:lpstr>
      <vt:lpstr>Sensuality is a Dead-End: </vt:lpstr>
      <vt:lpstr>Sensuality is a Dead-End: </vt:lpstr>
      <vt:lpstr>Sensuality is a Dead-End: </vt:lpstr>
      <vt:lpstr>Pleasure is not wrong, it simply  is not the way to true  meaning &amp; contentment.</vt:lpstr>
      <vt:lpstr>We Need to Pursue Things That:</vt:lpstr>
      <vt:lpstr>We Need to Pursue: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Barry Johnson</cp:lastModifiedBy>
  <cp:revision>61</cp:revision>
  <dcterms:created xsi:type="dcterms:W3CDTF">2014-04-30T18:34:38Z</dcterms:created>
  <dcterms:modified xsi:type="dcterms:W3CDTF">2023-08-23T16:14:39Z</dcterms:modified>
</cp:coreProperties>
</file>