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99" r:id="rId3"/>
    <p:sldId id="464" r:id="rId4"/>
    <p:sldId id="408" r:id="rId5"/>
    <p:sldId id="433" r:id="rId6"/>
    <p:sldId id="434" r:id="rId7"/>
    <p:sldId id="435" r:id="rId8"/>
    <p:sldId id="436" r:id="rId9"/>
    <p:sldId id="437" r:id="rId10"/>
    <p:sldId id="438" r:id="rId11"/>
    <p:sldId id="439" r:id="rId12"/>
    <p:sldId id="440" r:id="rId13"/>
    <p:sldId id="441" r:id="rId14"/>
    <p:sldId id="442" r:id="rId15"/>
    <p:sldId id="443" r:id="rId16"/>
    <p:sldId id="444" r:id="rId17"/>
    <p:sldId id="445" r:id="rId18"/>
    <p:sldId id="446" r:id="rId19"/>
    <p:sldId id="447" r:id="rId20"/>
    <p:sldId id="448" r:id="rId21"/>
    <p:sldId id="449" r:id="rId22"/>
    <p:sldId id="450" r:id="rId23"/>
    <p:sldId id="451" r:id="rId24"/>
    <p:sldId id="452" r:id="rId25"/>
    <p:sldId id="462" r:id="rId26"/>
    <p:sldId id="455" r:id="rId27"/>
    <p:sldId id="463" r:id="rId28"/>
    <p:sldId id="456" r:id="rId29"/>
    <p:sldId id="457" r:id="rId30"/>
    <p:sldId id="458" r:id="rId31"/>
    <p:sldId id="459" r:id="rId32"/>
    <p:sldId id="460" r:id="rId33"/>
    <p:sldId id="461"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E9E"/>
    <a:srgbClr val="AF7A58"/>
    <a:srgbClr val="B19F74"/>
    <a:srgbClr val="466265"/>
    <a:srgbClr val="6B6B6B"/>
    <a:srgbClr val="E3D296"/>
    <a:srgbClr val="D6C78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5" autoAdjust="0"/>
    <p:restoredTop sz="95097" autoAdjust="0"/>
  </p:normalViewPr>
  <p:slideViewPr>
    <p:cSldViewPr snapToGrid="0" snapToObjects="1">
      <p:cViewPr varScale="1">
        <p:scale>
          <a:sx n="176" d="100"/>
          <a:sy n="176" d="100"/>
        </p:scale>
        <p:origin x="288" y="5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57914" y="2067044"/>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7" name="Picture 6"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2986" y="4503641"/>
            <a:ext cx="1825066" cy="259424"/>
          </a:xfrm>
          <a:prstGeom prst="rect">
            <a:avLst/>
          </a:prstGeom>
        </p:spPr>
      </p:pic>
      <p:cxnSp>
        <p:nvCxnSpPr>
          <p:cNvPr id="4" name="Straight Connector 3"/>
          <p:cNvCxnSpPr/>
          <p:nvPr userDrawn="1"/>
        </p:nvCxnSpPr>
        <p:spPr>
          <a:xfrm>
            <a:off x="4343275" y="2018510"/>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4753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ngle Statment Blank">
    <p:bg>
      <p:bgPr>
        <a:solidFill>
          <a:srgbClr val="AF7A5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614391"/>
            <a:ext cx="7913430" cy="3914718"/>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593576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als Blank">
    <p:bg>
      <p:bgPr>
        <a:solidFill>
          <a:srgbClr val="AF7A58"/>
        </a:solidFill>
        <a:effectLst/>
      </p:bgPr>
    </p:bg>
    <p:spTree>
      <p:nvGrpSpPr>
        <p:cNvPr id="1" name=""/>
        <p:cNvGrpSpPr/>
        <p:nvPr/>
      </p:nvGrpSpPr>
      <p:grpSpPr>
        <a:xfrm>
          <a:off x="0" y="0"/>
          <a:ext cx="0" cy="0"/>
          <a:chOff x="0" y="0"/>
          <a:chExt cx="0" cy="0"/>
        </a:xfrm>
      </p:grpSpPr>
      <p:sp>
        <p:nvSpPr>
          <p:cNvPr id="5" name="Text Placeholder 1"/>
          <p:cNvSpPr txBox="1">
            <a:spLocks/>
          </p:cNvSpPr>
          <p:nvPr userDrawn="1"/>
        </p:nvSpPr>
        <p:spPr>
          <a:xfrm>
            <a:off x="3864557" y="693490"/>
            <a:ext cx="1545166" cy="3726737"/>
          </a:xfrm>
          <a:prstGeom prst="rect">
            <a:avLst/>
          </a:prstGeom>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6600" dirty="0"/>
              <a:t>=</a:t>
            </a:r>
          </a:p>
        </p:txBody>
      </p:sp>
      <p:sp>
        <p:nvSpPr>
          <p:cNvPr id="13" name="Text Placeholder 12"/>
          <p:cNvSpPr>
            <a:spLocks noGrp="1"/>
          </p:cNvSpPr>
          <p:nvPr>
            <p:ph type="body" sz="quarter" idx="13"/>
          </p:nvPr>
        </p:nvSpPr>
        <p:spPr>
          <a:xfrm>
            <a:off x="675702" y="693490"/>
            <a:ext cx="3480769"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
        <p:nvSpPr>
          <p:cNvPr id="14" name="Text Placeholder 12"/>
          <p:cNvSpPr>
            <a:spLocks noGrp="1"/>
          </p:cNvSpPr>
          <p:nvPr>
            <p:ph type="body" sz="quarter" idx="14"/>
          </p:nvPr>
        </p:nvSpPr>
        <p:spPr>
          <a:xfrm>
            <a:off x="5099376" y="693491"/>
            <a:ext cx="3365968" cy="3726737"/>
          </a:xfrm>
        </p:spPr>
        <p:txBody>
          <a:bodyPr anchor="ctr">
            <a:normAutofit/>
          </a:bodyPr>
          <a:lstStyle>
            <a:lvl1pPr marL="0" indent="0" algn="ctr">
              <a:buNone/>
              <a:defRPr sz="4000" b="1"/>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edit Master text</a:t>
            </a:r>
          </a:p>
        </p:txBody>
      </p:sp>
    </p:spTree>
    <p:extLst>
      <p:ext uri="{BB962C8B-B14F-4D97-AF65-F5344CB8AC3E}">
        <p14:creationId xmlns:p14="http://schemas.microsoft.com/office/powerpoint/2010/main" val="3967202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6836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ible Vers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6492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s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484632"/>
            <a:ext cx="7892440" cy="4151376"/>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726963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ingle Stat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5285" y="448056"/>
            <a:ext cx="7913430" cy="4233672"/>
          </a:xfrm>
        </p:spPr>
        <p:txBody>
          <a:bodyPr anchor="ctr">
            <a:normAutofit/>
          </a:bodyPr>
          <a:lstStyle>
            <a:lvl1pPr algn="ctr">
              <a:defRPr sz="4000"/>
            </a:lvl1pPr>
          </a:lstStyle>
          <a:p>
            <a:r>
              <a:rPr lang="en-US" dirty="0"/>
              <a:t>Click to edit Master title style</a:t>
            </a:r>
          </a:p>
        </p:txBody>
      </p:sp>
    </p:spTree>
    <p:extLst>
      <p:ext uri="{BB962C8B-B14F-4D97-AF65-F5344CB8AC3E}">
        <p14:creationId xmlns:p14="http://schemas.microsoft.com/office/powerpoint/2010/main" val="1097478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Home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634369" y="2519476"/>
            <a:ext cx="4843744" cy="1605528"/>
          </a:xfrm>
        </p:spPr>
        <p:txBody>
          <a:bodyPr anchor="ctr">
            <a:noAutofit/>
          </a:bodyPr>
          <a:lstStyle>
            <a:lvl1pPr marL="0" indent="0" algn="ctr">
              <a:lnSpc>
                <a:spcPct val="80000"/>
              </a:lnSpc>
              <a:buNone/>
              <a:defRPr sz="3600" b="1" spc="0" baseline="0">
                <a:solidFill>
                  <a:schemeClr val="tx1">
                    <a:tint val="75000"/>
                  </a:schemeClr>
                </a:solidFill>
                <a:latin typeface="Lato Black"/>
                <a:cs typeface="Lato Blac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Why Study Doctrine?</a:t>
            </a:r>
          </a:p>
        </p:txBody>
      </p:sp>
      <p:sp>
        <p:nvSpPr>
          <p:cNvPr id="13" name="TextBox 12"/>
          <p:cNvSpPr txBox="1"/>
          <p:nvPr userDrawn="1"/>
        </p:nvSpPr>
        <p:spPr>
          <a:xfrm>
            <a:off x="3830482" y="2028522"/>
            <a:ext cx="3939514" cy="338554"/>
          </a:xfrm>
          <a:prstGeom prst="rect">
            <a:avLst/>
          </a:prstGeom>
          <a:noFill/>
        </p:spPr>
        <p:txBody>
          <a:bodyPr wrap="square" rtlCol="0" anchor="b">
            <a:spAutoFit/>
          </a:bodyPr>
          <a:lstStyle/>
          <a:p>
            <a:pPr algn="ctr"/>
            <a:r>
              <a:rPr lang="en-US" sz="1600" b="1" i="0" spc="0" dirty="0">
                <a:latin typeface="Lato Regular"/>
                <a:cs typeface="Lato Regular"/>
              </a:rPr>
              <a:t>MIKE MAZZALONGO</a:t>
            </a:r>
          </a:p>
        </p:txBody>
      </p:sp>
      <p:sp>
        <p:nvSpPr>
          <p:cNvPr id="5" name="Text Placeholder 4"/>
          <p:cNvSpPr>
            <a:spLocks noGrp="1"/>
          </p:cNvSpPr>
          <p:nvPr>
            <p:ph type="body" sz="quarter" idx="10" hasCustomPrompt="1"/>
          </p:nvPr>
        </p:nvSpPr>
        <p:spPr>
          <a:xfrm>
            <a:off x="227748" y="1399152"/>
            <a:ext cx="3406621" cy="3363913"/>
          </a:xfrm>
        </p:spPr>
        <p:txBody>
          <a:bodyPr anchor="b">
            <a:normAutofit/>
          </a:bodyPr>
          <a:lstStyle>
            <a:lvl1pPr marL="0" indent="0" algn="ctr">
              <a:buNone/>
              <a:defRPr sz="19900">
                <a:latin typeface="Lato Black"/>
                <a:cs typeface="Lato Black"/>
              </a:defRPr>
            </a:lvl1pPr>
          </a:lstStyle>
          <a:p>
            <a:pPr lvl="0"/>
            <a:r>
              <a:rPr lang="en-US" dirty="0"/>
              <a:t>10</a:t>
            </a:r>
          </a:p>
        </p:txBody>
      </p:sp>
      <p:pic>
        <p:nvPicPr>
          <p:cNvPr id="6" name="Picture 5"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10400" y="8953500"/>
            <a:ext cx="3733800" cy="530740"/>
          </a:xfrm>
          <a:prstGeom prst="rect">
            <a:avLst/>
          </a:prstGeom>
        </p:spPr>
      </p:pic>
      <p:pic>
        <p:nvPicPr>
          <p:cNvPr id="8" name="Picture 7" descr="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2800" y="9105900"/>
            <a:ext cx="3733800" cy="530740"/>
          </a:xfrm>
          <a:prstGeom prst="rect">
            <a:avLst/>
          </a:prstGeom>
        </p:spPr>
      </p:pic>
      <p:cxnSp>
        <p:nvCxnSpPr>
          <p:cNvPr id="4" name="Straight Connector 3"/>
          <p:cNvCxnSpPr/>
          <p:nvPr userDrawn="1"/>
        </p:nvCxnSpPr>
        <p:spPr>
          <a:xfrm>
            <a:off x="4315843" y="1979988"/>
            <a:ext cx="2883533" cy="0"/>
          </a:xfrm>
          <a:prstGeom prst="line">
            <a:avLst/>
          </a:prstGeom>
          <a:ln>
            <a:solidFill>
              <a:schemeClr val="accent1">
                <a:alpha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19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ble Verse Blank">
    <p:bg>
      <p:bgPr>
        <a:solidFill>
          <a:srgbClr val="AF7A58"/>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713221" y="429598"/>
            <a:ext cx="7473085" cy="3680039"/>
          </a:xfrm>
        </p:spPr>
        <p:txBody>
          <a:bodyPr anchor="ctr"/>
          <a:lstStyle>
            <a:lvl1pPr marL="0" marR="0" indent="0" algn="l" defTabSz="457200" rtl="0" eaLnBrk="1" fontAlgn="auto" latinLnBrk="0" hangingPunct="1">
              <a:lnSpc>
                <a:spcPct val="100000"/>
              </a:lnSpc>
              <a:spcBef>
                <a:spcPct val="20000"/>
              </a:spcBef>
              <a:spcAft>
                <a:spcPts val="0"/>
              </a:spcAft>
              <a:buClrTx/>
              <a:buSzTx/>
              <a:buFont typeface="Arial"/>
              <a:buNone/>
              <a:tabLst/>
              <a:defRPr>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For God so loved the world, that He gave His only begotten Son, that whoever believes in Him shall not perish, but have eternal life.</a:t>
            </a:r>
          </a:p>
        </p:txBody>
      </p:sp>
      <p:sp>
        <p:nvSpPr>
          <p:cNvPr id="3" name="Text Placeholder 2"/>
          <p:cNvSpPr>
            <a:spLocks noGrp="1"/>
          </p:cNvSpPr>
          <p:nvPr>
            <p:ph type="body" sz="quarter" idx="11" hasCustomPrompt="1"/>
          </p:nvPr>
        </p:nvSpPr>
        <p:spPr>
          <a:xfrm>
            <a:off x="713221" y="4109637"/>
            <a:ext cx="4156042" cy="522988"/>
          </a:xfrm>
        </p:spPr>
        <p:txBody>
          <a:bodyPr>
            <a:normAutofit/>
          </a:bodyPr>
          <a:lstStyle>
            <a:lvl1pPr marL="0" indent="0" algn="l">
              <a:buNone/>
              <a:defRPr sz="2800" b="1" baseline="0">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 John 3:16</a:t>
            </a:r>
          </a:p>
        </p:txBody>
      </p:sp>
    </p:spTree>
    <p:extLst>
      <p:ext uri="{BB962C8B-B14F-4D97-AF65-F5344CB8AC3E}">
        <p14:creationId xmlns:p14="http://schemas.microsoft.com/office/powerpoint/2010/main" val="1364976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ith Title 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150">
                <a:solidFill>
                  <a:schemeClr val="bg1"/>
                </a:solidFill>
              </a:defRPr>
            </a:lvl1pPr>
          </a:lstStyle>
          <a:p>
            <a:r>
              <a:rPr lang="en-US" dirty="0"/>
              <a:t>Click to edit Master title style</a:t>
            </a:r>
          </a:p>
        </p:txBody>
      </p:sp>
      <p:sp>
        <p:nvSpPr>
          <p:cNvPr id="4" name="Text Placeholder 3"/>
          <p:cNvSpPr>
            <a:spLocks noGrp="1"/>
          </p:cNvSpPr>
          <p:nvPr>
            <p:ph type="body" sz="quarter" idx="10"/>
          </p:nvPr>
        </p:nvSpPr>
        <p:spPr>
          <a:xfrm>
            <a:off x="598488" y="1251437"/>
            <a:ext cx="7913687" cy="36422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5858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ist">
    <p:bg>
      <p:bgPr>
        <a:solidFill>
          <a:srgbClr val="AF7A5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5780" y="705813"/>
            <a:ext cx="7892440" cy="3731874"/>
          </a:xfrm>
        </p:spPr>
        <p:txBody>
          <a:bodyPr anchor="t"/>
          <a:lstStyle>
            <a:lvl1pPr marL="457200" indent="-457200">
              <a:buFont typeface="Arial"/>
              <a:buChar char="•"/>
              <a:defRPr sz="3200"/>
            </a:lvl1pPr>
            <a:lvl2pPr marL="914400" indent="-457200">
              <a:buFont typeface="Arial"/>
              <a:buChar char="•"/>
              <a:defRPr/>
            </a:lvl2pPr>
            <a:lvl3pPr marL="1257300" indent="-342900">
              <a:buFont typeface="Arial"/>
              <a:buChar char="•"/>
              <a:defRPr/>
            </a:lvl3pPr>
            <a:lvl4pPr marL="1714500" indent="-342900">
              <a:buFont typeface="Arial"/>
              <a:buChar char="•"/>
              <a:defRPr/>
            </a:lvl4pPr>
            <a:lvl5pPr marL="2171700" indent="-342900">
              <a:buFont typeface="Arial"/>
              <a:buChar char="•"/>
              <a:defRPr/>
            </a:lvl5pPr>
          </a:lstStyle>
          <a:p>
            <a:pPr lvl="0"/>
            <a:r>
              <a:rPr lang="en-US" dirty="0"/>
              <a:t>List Item #1</a:t>
            </a:r>
          </a:p>
          <a:p>
            <a:pPr lvl="0"/>
            <a:r>
              <a:rPr lang="en-US" dirty="0"/>
              <a:t>List Item #2</a:t>
            </a:r>
          </a:p>
          <a:p>
            <a:pPr lvl="0"/>
            <a:r>
              <a:rPr lang="en-US" dirty="0"/>
              <a:t>List Item #3</a:t>
            </a:r>
          </a:p>
        </p:txBody>
      </p:sp>
    </p:spTree>
    <p:extLst>
      <p:ext uri="{BB962C8B-B14F-4D97-AF65-F5344CB8AC3E}">
        <p14:creationId xmlns:p14="http://schemas.microsoft.com/office/powerpoint/2010/main" val="3823996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8230" y="205979"/>
            <a:ext cx="791343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98230" y="1318483"/>
            <a:ext cx="791343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3260633"/>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5" r:id="rId3"/>
    <p:sldLayoutId id="2147483656" r:id="rId4"/>
    <p:sldLayoutId id="2147483658" r:id="rId5"/>
    <p:sldLayoutId id="2147483666" r:id="rId6"/>
    <p:sldLayoutId id="2147483661" r:id="rId7"/>
    <p:sldLayoutId id="2147483660" r:id="rId8"/>
    <p:sldLayoutId id="2147483662" r:id="rId9"/>
    <p:sldLayoutId id="2147483663" r:id="rId10"/>
    <p:sldLayoutId id="2147483664" r:id="rId11"/>
  </p:sldLayoutIdLst>
  <p:txStyles>
    <p:titleStyle>
      <a:lvl1pPr algn="l" defTabSz="457200" rtl="0" eaLnBrk="1" latinLnBrk="0" hangingPunct="1">
        <a:spcBef>
          <a:spcPct val="0"/>
        </a:spcBef>
        <a:buNone/>
        <a:defRPr sz="3600" b="1" kern="1200" spc="-15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arrysbureau.com/Ecclesiastes.html" TargetMode="External"/><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Wisdom Proverbs</a:t>
            </a:r>
          </a:p>
          <a:p>
            <a:r>
              <a:rPr lang="en-US" sz="2800" dirty="0" err="1"/>
              <a:t>Ecc</a:t>
            </a:r>
            <a:r>
              <a:rPr lang="en-US" sz="2800" dirty="0"/>
              <a:t>. 7:1-29</a:t>
            </a:r>
          </a:p>
        </p:txBody>
      </p:sp>
      <p:sp>
        <p:nvSpPr>
          <p:cNvPr id="3" name="Text Placeholder 2"/>
          <p:cNvSpPr>
            <a:spLocks noGrp="1"/>
          </p:cNvSpPr>
          <p:nvPr>
            <p:ph type="body" sz="quarter" idx="10"/>
          </p:nvPr>
        </p:nvSpPr>
        <p:spPr>
          <a:xfrm>
            <a:off x="227748" y="1423005"/>
            <a:ext cx="3406621" cy="3363913"/>
          </a:xfrm>
        </p:spPr>
        <p:txBody>
          <a:bodyPr>
            <a:normAutofit/>
          </a:bodyPr>
          <a:lstStyle/>
          <a:p>
            <a:r>
              <a:rPr lang="en-US" dirty="0"/>
              <a:t>9</a:t>
            </a:r>
          </a:p>
        </p:txBody>
      </p:sp>
      <p:sp>
        <p:nvSpPr>
          <p:cNvPr id="5" name="TextBox 4">
            <a:extLst>
              <a:ext uri="{FF2B5EF4-FFF2-40B4-BE49-F238E27FC236}">
                <a16:creationId xmlns:a16="http://schemas.microsoft.com/office/drawing/2014/main" id="{8C239AB6-97F6-FD6B-6549-5A43AAD39053}"/>
              </a:ext>
            </a:extLst>
          </p:cNvPr>
          <p:cNvSpPr txBox="1"/>
          <p:nvPr/>
        </p:nvSpPr>
        <p:spPr>
          <a:xfrm>
            <a:off x="4182656" y="3755672"/>
            <a:ext cx="4733596" cy="369332"/>
          </a:xfrm>
          <a:prstGeom prst="rect">
            <a:avLst/>
          </a:prstGeom>
          <a:noFill/>
        </p:spPr>
        <p:txBody>
          <a:bodyPr wrap="square">
            <a:spAutoFit/>
          </a:bodyPr>
          <a:lstStyle/>
          <a:p>
            <a:r>
              <a:rPr lang="en-US" b="1" dirty="0"/>
              <a:t>Barry G. Johnson, Sr. - Facilitating</a:t>
            </a:r>
          </a:p>
        </p:txBody>
      </p:sp>
      <p:sp>
        <p:nvSpPr>
          <p:cNvPr id="7" name="TextBox 6">
            <a:extLst>
              <a:ext uri="{FF2B5EF4-FFF2-40B4-BE49-F238E27FC236}">
                <a16:creationId xmlns:a16="http://schemas.microsoft.com/office/drawing/2014/main" id="{F906F583-8216-0E27-FBED-B6D976DF100F}"/>
              </a:ext>
            </a:extLst>
          </p:cNvPr>
          <p:cNvSpPr txBox="1"/>
          <p:nvPr/>
        </p:nvSpPr>
        <p:spPr>
          <a:xfrm>
            <a:off x="3194487" y="289003"/>
            <a:ext cx="5381954" cy="369332"/>
          </a:xfrm>
          <a:prstGeom prst="rect">
            <a:avLst/>
          </a:prstGeom>
          <a:noFill/>
        </p:spPr>
        <p:txBody>
          <a:bodyPr wrap="square">
            <a:spAutoFit/>
          </a:bodyPr>
          <a:lstStyle/>
          <a:p>
            <a:r>
              <a:rPr lang="en-US" b="1" dirty="0"/>
              <a:t>Taught at: Schrader Lane Church of Christ 2023</a:t>
            </a:r>
          </a:p>
        </p:txBody>
      </p:sp>
    </p:spTree>
    <p:extLst>
      <p:ext uri="{BB962C8B-B14F-4D97-AF65-F5344CB8AC3E}">
        <p14:creationId xmlns:p14="http://schemas.microsoft.com/office/powerpoint/2010/main" val="1141024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Proverbs</a:t>
            </a:r>
          </a:p>
        </p:txBody>
      </p:sp>
      <p:sp>
        <p:nvSpPr>
          <p:cNvPr id="3" name="Text Placeholder 2"/>
          <p:cNvSpPr>
            <a:spLocks noGrp="1"/>
          </p:cNvSpPr>
          <p:nvPr>
            <p:ph type="body" sz="quarter" idx="10"/>
          </p:nvPr>
        </p:nvSpPr>
        <p:spPr>
          <a:xfrm>
            <a:off x="217714" y="1251438"/>
            <a:ext cx="8708572" cy="2777170"/>
          </a:xfrm>
        </p:spPr>
        <p:txBody>
          <a:bodyPr>
            <a:normAutofit fontScale="70000" lnSpcReduction="20000"/>
          </a:bodyPr>
          <a:lstStyle/>
          <a:p>
            <a:pPr marL="742950" indent="-742950">
              <a:buFont typeface="+mj-lt"/>
              <a:buAutoNum type="arabicPeriod" startAt="3"/>
            </a:pPr>
            <a:r>
              <a:rPr lang="en-US" sz="4800" b="1" dirty="0"/>
              <a:t>Funerals are better than weddings</a:t>
            </a:r>
            <a:br>
              <a:rPr lang="en-US" sz="4800" b="1" dirty="0"/>
            </a:br>
            <a:endParaRPr lang="en-US" sz="2100" b="1" dirty="0"/>
          </a:p>
          <a:p>
            <a:pPr marL="0" indent="0">
              <a:buNone/>
            </a:pPr>
            <a:r>
              <a:rPr lang="en-US" sz="3800" dirty="0"/>
              <a:t>It is better to go to a house of mourning</a:t>
            </a:r>
            <a:br>
              <a:rPr lang="en-US" sz="3800" dirty="0"/>
            </a:br>
            <a:r>
              <a:rPr lang="en-US" sz="3800" dirty="0"/>
              <a:t>Than to go to a house of feasting,</a:t>
            </a:r>
          </a:p>
          <a:p>
            <a:pPr marL="0" indent="0">
              <a:buNone/>
            </a:pPr>
            <a:r>
              <a:rPr lang="en-US" sz="3800" dirty="0"/>
              <a:t>Because that is the end of every man,</a:t>
            </a:r>
          </a:p>
          <a:p>
            <a:pPr marL="0" indent="0">
              <a:buNone/>
            </a:pPr>
            <a:r>
              <a:rPr lang="en-US" sz="3800" dirty="0"/>
              <a:t>And the living takes it to heart.</a:t>
            </a:r>
            <a:r>
              <a:rPr lang="en-US" sz="3800" b="1" dirty="0"/>
              <a:t>	</a:t>
            </a:r>
          </a:p>
          <a:p>
            <a:pPr marL="0" indent="0">
              <a:buNone/>
            </a:pPr>
            <a:r>
              <a:rPr lang="en-US" sz="3800" dirty="0"/>
              <a:t>- </a:t>
            </a:r>
            <a:r>
              <a:rPr lang="en-US" sz="3800" dirty="0" err="1"/>
              <a:t>Ecc</a:t>
            </a:r>
            <a:r>
              <a:rPr lang="en-US" sz="3800" dirty="0"/>
              <a:t>. 7:2</a:t>
            </a:r>
          </a:p>
        </p:txBody>
      </p:sp>
      <p:pic>
        <p:nvPicPr>
          <p:cNvPr id="4" name="Picture 3">
            <a:extLst>
              <a:ext uri="{FF2B5EF4-FFF2-40B4-BE49-F238E27FC236}">
                <a16:creationId xmlns:a16="http://schemas.microsoft.com/office/drawing/2014/main" id="{AA917391-5A18-59BA-E871-814E64A2178F}"/>
              </a:ext>
            </a:extLst>
          </p:cNvPr>
          <p:cNvPicPr>
            <a:picLocks noChangeAspect="1"/>
          </p:cNvPicPr>
          <p:nvPr/>
        </p:nvPicPr>
        <p:blipFill>
          <a:blip r:embed="rId2"/>
          <a:stretch>
            <a:fillRect/>
          </a:stretch>
        </p:blipFill>
        <p:spPr>
          <a:xfrm>
            <a:off x="675368" y="4028607"/>
            <a:ext cx="7772400" cy="1114893"/>
          </a:xfrm>
          <a:prstGeom prst="rect">
            <a:avLst/>
          </a:prstGeom>
        </p:spPr>
      </p:pic>
    </p:spTree>
    <p:extLst>
      <p:ext uri="{BB962C8B-B14F-4D97-AF65-F5344CB8AC3E}">
        <p14:creationId xmlns:p14="http://schemas.microsoft.com/office/powerpoint/2010/main" val="930034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Proverbs</a:t>
            </a:r>
          </a:p>
        </p:txBody>
      </p:sp>
      <p:sp>
        <p:nvSpPr>
          <p:cNvPr id="3" name="Text Placeholder 2"/>
          <p:cNvSpPr>
            <a:spLocks noGrp="1"/>
          </p:cNvSpPr>
          <p:nvPr>
            <p:ph type="body" sz="quarter" idx="10"/>
          </p:nvPr>
        </p:nvSpPr>
        <p:spPr>
          <a:xfrm>
            <a:off x="174171" y="1251438"/>
            <a:ext cx="8824685" cy="2777170"/>
          </a:xfrm>
        </p:spPr>
        <p:txBody>
          <a:bodyPr>
            <a:normAutofit fontScale="85000" lnSpcReduction="20000"/>
          </a:bodyPr>
          <a:lstStyle/>
          <a:p>
            <a:pPr marL="742950" indent="-742950">
              <a:buFont typeface="+mj-lt"/>
              <a:buAutoNum type="arabicPeriod" startAt="4"/>
            </a:pPr>
            <a:r>
              <a:rPr lang="en-US" sz="4000" b="1" dirty="0"/>
              <a:t>Sorrow is better than laughter</a:t>
            </a:r>
            <a:br>
              <a:rPr lang="en-US" sz="4000" b="1" dirty="0"/>
            </a:br>
            <a:endParaRPr lang="en-US" sz="2200" b="1" dirty="0"/>
          </a:p>
          <a:p>
            <a:pPr marL="0" indent="0">
              <a:buNone/>
            </a:pPr>
            <a:r>
              <a:rPr lang="en-US" dirty="0"/>
              <a:t>Sorrow is better than laughter,</a:t>
            </a:r>
          </a:p>
          <a:p>
            <a:pPr marL="0" indent="0">
              <a:buNone/>
            </a:pPr>
            <a:r>
              <a:rPr lang="en-US" dirty="0"/>
              <a:t>For when a face is sad a heart may be 	happy. The mind of the wise is in the house of mourning, While the mind of fools is in the house of pleasure.</a:t>
            </a:r>
            <a:r>
              <a:rPr lang="en-US" b="1" dirty="0"/>
              <a:t>	</a:t>
            </a:r>
          </a:p>
          <a:p>
            <a:pPr marL="0" indent="0">
              <a:buNone/>
            </a:pPr>
            <a:r>
              <a:rPr lang="en-US" dirty="0"/>
              <a:t>- </a:t>
            </a:r>
            <a:r>
              <a:rPr lang="en-US" dirty="0" err="1"/>
              <a:t>Ecc</a:t>
            </a:r>
            <a:r>
              <a:rPr lang="en-US" dirty="0"/>
              <a:t>. 7:3-4</a:t>
            </a:r>
          </a:p>
          <a:p>
            <a:pPr marL="0" indent="0">
              <a:buNone/>
            </a:pPr>
            <a:endParaRPr lang="en-US" sz="4000" b="1" dirty="0"/>
          </a:p>
        </p:txBody>
      </p:sp>
      <p:pic>
        <p:nvPicPr>
          <p:cNvPr id="4" name="Picture 3">
            <a:extLst>
              <a:ext uri="{FF2B5EF4-FFF2-40B4-BE49-F238E27FC236}">
                <a16:creationId xmlns:a16="http://schemas.microsoft.com/office/drawing/2014/main" id="{733459B4-FBED-1E56-B0F4-3FCCE88E91E4}"/>
              </a:ext>
            </a:extLst>
          </p:cNvPr>
          <p:cNvPicPr>
            <a:picLocks noChangeAspect="1"/>
          </p:cNvPicPr>
          <p:nvPr/>
        </p:nvPicPr>
        <p:blipFill>
          <a:blip r:embed="rId2"/>
          <a:stretch>
            <a:fillRect/>
          </a:stretch>
        </p:blipFill>
        <p:spPr>
          <a:xfrm>
            <a:off x="685800" y="4028607"/>
            <a:ext cx="7772400" cy="1114893"/>
          </a:xfrm>
          <a:prstGeom prst="rect">
            <a:avLst/>
          </a:prstGeom>
        </p:spPr>
      </p:pic>
    </p:spTree>
    <p:extLst>
      <p:ext uri="{BB962C8B-B14F-4D97-AF65-F5344CB8AC3E}">
        <p14:creationId xmlns:p14="http://schemas.microsoft.com/office/powerpoint/2010/main" val="1008903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Proverbs</a:t>
            </a:r>
          </a:p>
        </p:txBody>
      </p:sp>
      <p:sp>
        <p:nvSpPr>
          <p:cNvPr id="3" name="Text Placeholder 2"/>
          <p:cNvSpPr>
            <a:spLocks noGrp="1"/>
          </p:cNvSpPr>
          <p:nvPr>
            <p:ph type="body" sz="quarter" idx="10"/>
          </p:nvPr>
        </p:nvSpPr>
        <p:spPr>
          <a:xfrm>
            <a:off x="598488" y="1251437"/>
            <a:ext cx="7913687" cy="3686083"/>
          </a:xfrm>
        </p:spPr>
        <p:txBody>
          <a:bodyPr>
            <a:normAutofit/>
          </a:bodyPr>
          <a:lstStyle/>
          <a:p>
            <a:pPr marL="742950" indent="-742950">
              <a:buFont typeface="+mj-lt"/>
              <a:buAutoNum type="arabicPeriod" startAt="5"/>
            </a:pPr>
            <a:r>
              <a:rPr lang="en-US" sz="4300" b="1" dirty="0"/>
              <a:t>Better a rebuke than listening to foolishness</a:t>
            </a:r>
          </a:p>
          <a:p>
            <a:pPr marL="0" indent="0">
              <a:buNone/>
            </a:pPr>
            <a:r>
              <a:rPr lang="en-US" dirty="0"/>
              <a:t>It is better to listen to the rebuke of a 	wise man than for one to listen to the song of fools.</a:t>
            </a:r>
            <a:r>
              <a:rPr lang="en-US" b="1" dirty="0"/>
              <a:t>	</a:t>
            </a:r>
          </a:p>
          <a:p>
            <a:pPr marL="0" indent="0">
              <a:buNone/>
            </a:pPr>
            <a:r>
              <a:rPr lang="en-US" dirty="0"/>
              <a:t>- </a:t>
            </a:r>
            <a:r>
              <a:rPr lang="en-US" dirty="0" err="1"/>
              <a:t>Ecc</a:t>
            </a:r>
            <a:r>
              <a:rPr lang="en-US" dirty="0"/>
              <a:t>. 7:5</a:t>
            </a:r>
          </a:p>
          <a:p>
            <a:pPr marL="0" indent="0">
              <a:buNone/>
            </a:pPr>
            <a:endParaRPr lang="en-US" sz="4000" b="1" dirty="0"/>
          </a:p>
        </p:txBody>
      </p:sp>
    </p:spTree>
    <p:extLst>
      <p:ext uri="{BB962C8B-B14F-4D97-AF65-F5344CB8AC3E}">
        <p14:creationId xmlns:p14="http://schemas.microsoft.com/office/powerpoint/2010/main" val="3671673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normAutofit/>
          </a:bodyPr>
          <a:lstStyle/>
          <a:p>
            <a:r>
              <a:rPr lang="en-US" sz="3600" dirty="0"/>
              <a:t>For as the crackling of thorn bushes under a pot,</a:t>
            </a:r>
          </a:p>
          <a:p>
            <a:r>
              <a:rPr lang="en-US" sz="3600" dirty="0"/>
              <a:t>So is the laughter of the fool;</a:t>
            </a:r>
          </a:p>
          <a:p>
            <a:r>
              <a:rPr lang="en-US" sz="3600" dirty="0"/>
              <a:t>And this too is futility.</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7:6</a:t>
            </a:r>
          </a:p>
        </p:txBody>
      </p:sp>
    </p:spTree>
    <p:extLst>
      <p:ext uri="{BB962C8B-B14F-4D97-AF65-F5344CB8AC3E}">
        <p14:creationId xmlns:p14="http://schemas.microsoft.com/office/powerpoint/2010/main" val="422071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9"/>
            <a:ext cx="7473085" cy="2226516"/>
          </a:xfrm>
        </p:spPr>
        <p:txBody>
          <a:bodyPr anchor="t">
            <a:normAutofit/>
          </a:bodyPr>
          <a:lstStyle/>
          <a:p>
            <a:r>
              <a:rPr lang="en-US" sz="4000" dirty="0"/>
              <a:t>For oppression makes a wise man mad,</a:t>
            </a:r>
          </a:p>
          <a:p>
            <a:r>
              <a:rPr lang="en-US" sz="4000" dirty="0"/>
              <a:t>And a bribe corrupts the heart.</a:t>
            </a:r>
          </a:p>
        </p:txBody>
      </p:sp>
      <p:sp>
        <p:nvSpPr>
          <p:cNvPr id="5" name="Text Placeholder 4"/>
          <p:cNvSpPr>
            <a:spLocks noGrp="1"/>
          </p:cNvSpPr>
          <p:nvPr>
            <p:ph type="body" sz="quarter" idx="11"/>
          </p:nvPr>
        </p:nvSpPr>
        <p:spPr>
          <a:xfrm>
            <a:off x="713221" y="2394621"/>
            <a:ext cx="4156042" cy="522988"/>
          </a:xfrm>
        </p:spPr>
        <p:txBody>
          <a:bodyPr/>
          <a:lstStyle/>
          <a:p>
            <a:r>
              <a:rPr lang="en-US" dirty="0"/>
              <a:t>- </a:t>
            </a:r>
            <a:r>
              <a:rPr lang="en-US" dirty="0" err="1"/>
              <a:t>Ecc</a:t>
            </a:r>
            <a:r>
              <a:rPr lang="en-US" dirty="0"/>
              <a:t>. 7:7</a:t>
            </a:r>
          </a:p>
        </p:txBody>
      </p:sp>
      <p:pic>
        <p:nvPicPr>
          <p:cNvPr id="2" name="Picture 1">
            <a:extLst>
              <a:ext uri="{FF2B5EF4-FFF2-40B4-BE49-F238E27FC236}">
                <a16:creationId xmlns:a16="http://schemas.microsoft.com/office/drawing/2014/main" id="{A3CC486C-AE49-840B-90D6-957C227EC74A}"/>
              </a:ext>
            </a:extLst>
          </p:cNvPr>
          <p:cNvPicPr>
            <a:picLocks noChangeAspect="1"/>
          </p:cNvPicPr>
          <p:nvPr/>
        </p:nvPicPr>
        <p:blipFill>
          <a:blip r:embed="rId2"/>
          <a:stretch>
            <a:fillRect/>
          </a:stretch>
        </p:blipFill>
        <p:spPr>
          <a:xfrm>
            <a:off x="685800" y="4028607"/>
            <a:ext cx="7772400" cy="1114893"/>
          </a:xfrm>
          <a:prstGeom prst="rect">
            <a:avLst/>
          </a:prstGeom>
        </p:spPr>
      </p:pic>
    </p:spTree>
    <p:extLst>
      <p:ext uri="{BB962C8B-B14F-4D97-AF65-F5344CB8AC3E}">
        <p14:creationId xmlns:p14="http://schemas.microsoft.com/office/powerpoint/2010/main" val="322191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Proverbs</a:t>
            </a:r>
          </a:p>
        </p:txBody>
      </p:sp>
      <p:sp>
        <p:nvSpPr>
          <p:cNvPr id="3" name="Text Placeholder 2"/>
          <p:cNvSpPr>
            <a:spLocks noGrp="1"/>
          </p:cNvSpPr>
          <p:nvPr>
            <p:ph type="body" sz="quarter" idx="10"/>
          </p:nvPr>
        </p:nvSpPr>
        <p:spPr>
          <a:xfrm>
            <a:off x="598488" y="1251438"/>
            <a:ext cx="7913687" cy="2777170"/>
          </a:xfrm>
        </p:spPr>
        <p:txBody>
          <a:bodyPr>
            <a:normAutofit fontScale="85000" lnSpcReduction="20000"/>
          </a:bodyPr>
          <a:lstStyle/>
          <a:p>
            <a:pPr marL="742950" indent="-742950">
              <a:buFont typeface="+mj-lt"/>
              <a:buAutoNum type="arabicPeriod" startAt="6"/>
            </a:pPr>
            <a:r>
              <a:rPr lang="en-US" sz="4400" b="1" dirty="0"/>
              <a:t>The end is better than</a:t>
            </a:r>
            <a:br>
              <a:rPr lang="en-US" sz="4400" b="1" dirty="0"/>
            </a:br>
            <a:r>
              <a:rPr lang="en-US" sz="4400" b="1" dirty="0"/>
              <a:t>the beginning </a:t>
            </a:r>
          </a:p>
          <a:p>
            <a:pPr marL="0" indent="0">
              <a:buNone/>
            </a:pPr>
            <a:br>
              <a:rPr lang="en-US" dirty="0"/>
            </a:br>
            <a:r>
              <a:rPr lang="en-US" sz="3600" dirty="0"/>
              <a:t>The end of a matter is better than its beginning;</a:t>
            </a:r>
            <a:r>
              <a:rPr lang="en-US" sz="3600" b="1" dirty="0"/>
              <a:t>	</a:t>
            </a:r>
          </a:p>
          <a:p>
            <a:pPr marL="0" indent="0">
              <a:buNone/>
            </a:pPr>
            <a:r>
              <a:rPr lang="en-US" sz="3600" dirty="0"/>
              <a:t>- </a:t>
            </a:r>
            <a:r>
              <a:rPr lang="en-US" sz="3600" dirty="0" err="1"/>
              <a:t>Ecc</a:t>
            </a:r>
            <a:r>
              <a:rPr lang="en-US" sz="3600" dirty="0"/>
              <a:t>. 7:8a</a:t>
            </a:r>
          </a:p>
          <a:p>
            <a:pPr marL="0" indent="0">
              <a:buNone/>
            </a:pPr>
            <a:endParaRPr lang="en-US" sz="4000" b="1" dirty="0"/>
          </a:p>
        </p:txBody>
      </p:sp>
      <p:pic>
        <p:nvPicPr>
          <p:cNvPr id="4" name="Picture 3">
            <a:extLst>
              <a:ext uri="{FF2B5EF4-FFF2-40B4-BE49-F238E27FC236}">
                <a16:creationId xmlns:a16="http://schemas.microsoft.com/office/drawing/2014/main" id="{9FA0F367-8054-3703-F823-3BC580EF1F13}"/>
              </a:ext>
            </a:extLst>
          </p:cNvPr>
          <p:cNvPicPr>
            <a:picLocks noChangeAspect="1"/>
          </p:cNvPicPr>
          <p:nvPr/>
        </p:nvPicPr>
        <p:blipFill>
          <a:blip r:embed="rId2"/>
          <a:stretch>
            <a:fillRect/>
          </a:stretch>
        </p:blipFill>
        <p:spPr>
          <a:xfrm>
            <a:off x="685800" y="4028607"/>
            <a:ext cx="7772400" cy="1114893"/>
          </a:xfrm>
          <a:prstGeom prst="rect">
            <a:avLst/>
          </a:prstGeom>
        </p:spPr>
      </p:pic>
    </p:spTree>
    <p:extLst>
      <p:ext uri="{BB962C8B-B14F-4D97-AF65-F5344CB8AC3E}">
        <p14:creationId xmlns:p14="http://schemas.microsoft.com/office/powerpoint/2010/main" val="225289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Proverbs</a:t>
            </a:r>
          </a:p>
        </p:txBody>
      </p:sp>
      <p:sp>
        <p:nvSpPr>
          <p:cNvPr id="3" name="Text Placeholder 2"/>
          <p:cNvSpPr>
            <a:spLocks noGrp="1"/>
          </p:cNvSpPr>
          <p:nvPr>
            <p:ph type="body" sz="quarter" idx="10"/>
          </p:nvPr>
        </p:nvSpPr>
        <p:spPr>
          <a:xfrm>
            <a:off x="58057" y="1251438"/>
            <a:ext cx="9013371" cy="2188642"/>
          </a:xfrm>
        </p:spPr>
        <p:txBody>
          <a:bodyPr>
            <a:normAutofit fontScale="70000" lnSpcReduction="20000"/>
          </a:bodyPr>
          <a:lstStyle/>
          <a:p>
            <a:pPr marL="742950" indent="-742950">
              <a:buFont typeface="+mj-lt"/>
              <a:buAutoNum type="arabicPeriod" startAt="7"/>
            </a:pPr>
            <a:r>
              <a:rPr lang="en-US" sz="4000" b="1" dirty="0"/>
              <a:t>A patient spirit is better than a Proud Spirit</a:t>
            </a:r>
            <a:br>
              <a:rPr lang="en-US" sz="4000" b="1" dirty="0"/>
            </a:br>
            <a:endParaRPr lang="en-US" sz="2100" b="1" dirty="0"/>
          </a:p>
          <a:p>
            <a:pPr marL="0" indent="0">
              <a:buNone/>
            </a:pPr>
            <a:r>
              <a:rPr lang="en-US" dirty="0"/>
              <a:t>Patience of spirit is better than haughtiness of spirit. Do not be eager in your heart to be angry, For anger resides in the bosom of fools. Do not say, </a:t>
            </a:r>
            <a:r>
              <a:rPr lang="en-US" b="1" dirty="0">
                <a:solidFill>
                  <a:srgbClr val="FFFF00"/>
                </a:solidFill>
              </a:rPr>
              <a:t>“Why is it that the former days were better than these?” </a:t>
            </a:r>
            <a:r>
              <a:rPr lang="en-US" dirty="0"/>
              <a:t>For it is not from wisdom that you ask about this.</a:t>
            </a:r>
            <a:r>
              <a:rPr lang="en-US" b="1" dirty="0"/>
              <a:t>	</a:t>
            </a:r>
          </a:p>
          <a:p>
            <a:pPr marL="0" indent="0">
              <a:buNone/>
            </a:pPr>
            <a:r>
              <a:rPr lang="en-US" dirty="0"/>
              <a:t>- </a:t>
            </a:r>
            <a:r>
              <a:rPr lang="en-US" dirty="0" err="1"/>
              <a:t>Ecc</a:t>
            </a:r>
            <a:r>
              <a:rPr lang="en-US" dirty="0"/>
              <a:t>. 7:8b-10</a:t>
            </a:r>
          </a:p>
          <a:p>
            <a:pPr marL="0" indent="0">
              <a:buNone/>
            </a:pPr>
            <a:endParaRPr lang="en-US" sz="4000" b="1" dirty="0"/>
          </a:p>
        </p:txBody>
      </p:sp>
      <p:pic>
        <p:nvPicPr>
          <p:cNvPr id="4" name="Picture 3">
            <a:extLst>
              <a:ext uri="{FF2B5EF4-FFF2-40B4-BE49-F238E27FC236}">
                <a16:creationId xmlns:a16="http://schemas.microsoft.com/office/drawing/2014/main" id="{8EF4EBD3-FD44-995C-4FDE-B2E4910C2932}"/>
              </a:ext>
            </a:extLst>
          </p:cNvPr>
          <p:cNvPicPr>
            <a:picLocks noChangeAspect="1"/>
          </p:cNvPicPr>
          <p:nvPr/>
        </p:nvPicPr>
        <p:blipFill>
          <a:blip r:embed="rId2"/>
          <a:stretch>
            <a:fillRect/>
          </a:stretch>
        </p:blipFill>
        <p:spPr>
          <a:xfrm>
            <a:off x="668745" y="3440079"/>
            <a:ext cx="7772400" cy="1698885"/>
          </a:xfrm>
          <a:prstGeom prst="rect">
            <a:avLst/>
          </a:prstGeom>
        </p:spPr>
      </p:pic>
    </p:spTree>
    <p:extLst>
      <p:ext uri="{BB962C8B-B14F-4D97-AF65-F5344CB8AC3E}">
        <p14:creationId xmlns:p14="http://schemas.microsoft.com/office/powerpoint/2010/main" val="161427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Wisdom</a:t>
            </a:r>
          </a:p>
        </p:txBody>
      </p:sp>
      <p:sp>
        <p:nvSpPr>
          <p:cNvPr id="3" name="Text Placeholder 2"/>
          <p:cNvSpPr>
            <a:spLocks noGrp="1"/>
          </p:cNvSpPr>
          <p:nvPr>
            <p:ph type="body" sz="quarter" idx="10"/>
          </p:nvPr>
        </p:nvSpPr>
        <p:spPr>
          <a:xfrm>
            <a:off x="598488" y="1251437"/>
            <a:ext cx="7913687" cy="3138183"/>
          </a:xfrm>
        </p:spPr>
        <p:txBody>
          <a:bodyPr>
            <a:normAutofit fontScale="92500"/>
          </a:bodyPr>
          <a:lstStyle/>
          <a:p>
            <a:pPr marL="514350" indent="-514350">
              <a:buFont typeface="+mj-lt"/>
              <a:buAutoNum type="alphaUcPeriod"/>
            </a:pPr>
            <a:r>
              <a:rPr lang="en-US" sz="4000" b="1" dirty="0"/>
              <a:t>Wisdom Guards</a:t>
            </a:r>
            <a:br>
              <a:rPr lang="en-US" sz="4000" b="1" dirty="0"/>
            </a:br>
            <a:endParaRPr lang="en-US" sz="4000" b="1" dirty="0"/>
          </a:p>
          <a:p>
            <a:pPr marL="0" indent="0">
              <a:buNone/>
            </a:pPr>
            <a:r>
              <a:rPr lang="en-US" dirty="0"/>
              <a:t>	Wisdom along with an inheritance is 	good And an advantage to those who 	see the sun.</a:t>
            </a:r>
          </a:p>
          <a:p>
            <a:pPr marL="0" indent="0">
              <a:buNone/>
            </a:pPr>
            <a:r>
              <a:rPr lang="en-US" dirty="0"/>
              <a:t>	</a:t>
            </a:r>
            <a:r>
              <a:rPr lang="en-US" b="1" dirty="0"/>
              <a:t>-</a:t>
            </a:r>
            <a:r>
              <a:rPr lang="en-US" b="1" dirty="0" err="1"/>
              <a:t>Ecc</a:t>
            </a:r>
            <a:r>
              <a:rPr lang="en-US" b="1" dirty="0"/>
              <a:t>. 7:11</a:t>
            </a:r>
            <a:endParaRPr lang="en-US" dirty="0"/>
          </a:p>
        </p:txBody>
      </p:sp>
      <p:pic>
        <p:nvPicPr>
          <p:cNvPr id="4" name="Picture 3">
            <a:extLst>
              <a:ext uri="{FF2B5EF4-FFF2-40B4-BE49-F238E27FC236}">
                <a16:creationId xmlns:a16="http://schemas.microsoft.com/office/drawing/2014/main" id="{30714CA5-293C-D81C-E313-0436129E6435}"/>
              </a:ext>
            </a:extLst>
          </p:cNvPr>
          <p:cNvPicPr>
            <a:picLocks noChangeAspect="1"/>
          </p:cNvPicPr>
          <p:nvPr/>
        </p:nvPicPr>
        <p:blipFill>
          <a:blip r:embed="rId2"/>
          <a:stretch>
            <a:fillRect/>
          </a:stretch>
        </p:blipFill>
        <p:spPr>
          <a:xfrm>
            <a:off x="685800" y="4389620"/>
            <a:ext cx="7772400" cy="753880"/>
          </a:xfrm>
          <a:prstGeom prst="rect">
            <a:avLst/>
          </a:prstGeom>
        </p:spPr>
      </p:pic>
    </p:spTree>
    <p:extLst>
      <p:ext uri="{BB962C8B-B14F-4D97-AF65-F5344CB8AC3E}">
        <p14:creationId xmlns:p14="http://schemas.microsoft.com/office/powerpoint/2010/main" val="4022170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7473085" cy="2241031"/>
          </a:xfrm>
        </p:spPr>
        <p:txBody>
          <a:bodyPr anchor="t"/>
          <a:lstStyle/>
          <a:p>
            <a:r>
              <a:rPr lang="en-US" dirty="0"/>
              <a:t>For wisdom is protection just as money is protection, But the advantage of knowledge is that wisdom preserves the lives of its possessors.</a:t>
            </a:r>
          </a:p>
        </p:txBody>
      </p:sp>
      <p:sp>
        <p:nvSpPr>
          <p:cNvPr id="5" name="Text Placeholder 4"/>
          <p:cNvSpPr>
            <a:spLocks noGrp="1"/>
          </p:cNvSpPr>
          <p:nvPr>
            <p:ph type="body" sz="quarter" idx="11"/>
          </p:nvPr>
        </p:nvSpPr>
        <p:spPr>
          <a:xfrm>
            <a:off x="713221" y="2310256"/>
            <a:ext cx="4156042" cy="522988"/>
          </a:xfrm>
        </p:spPr>
        <p:txBody>
          <a:bodyPr/>
          <a:lstStyle/>
          <a:p>
            <a:r>
              <a:rPr lang="en-US" dirty="0"/>
              <a:t>- </a:t>
            </a:r>
            <a:r>
              <a:rPr lang="en-US" dirty="0" err="1"/>
              <a:t>Ecc</a:t>
            </a:r>
            <a:r>
              <a:rPr lang="en-US" dirty="0"/>
              <a:t>. 7:12</a:t>
            </a:r>
          </a:p>
        </p:txBody>
      </p:sp>
      <p:pic>
        <p:nvPicPr>
          <p:cNvPr id="2" name="Picture 1">
            <a:extLst>
              <a:ext uri="{FF2B5EF4-FFF2-40B4-BE49-F238E27FC236}">
                <a16:creationId xmlns:a16="http://schemas.microsoft.com/office/drawing/2014/main" id="{95FA104E-C447-485A-C27A-2C605764C3A6}"/>
              </a:ext>
            </a:extLst>
          </p:cNvPr>
          <p:cNvPicPr>
            <a:picLocks noChangeAspect="1"/>
          </p:cNvPicPr>
          <p:nvPr/>
        </p:nvPicPr>
        <p:blipFill>
          <a:blip r:embed="rId2"/>
          <a:stretch>
            <a:fillRect/>
          </a:stretch>
        </p:blipFill>
        <p:spPr>
          <a:xfrm>
            <a:off x="563563" y="3960022"/>
            <a:ext cx="7772400" cy="753880"/>
          </a:xfrm>
          <a:prstGeom prst="rect">
            <a:avLst/>
          </a:prstGeom>
        </p:spPr>
      </p:pic>
    </p:spTree>
    <p:extLst>
      <p:ext uri="{BB962C8B-B14F-4D97-AF65-F5344CB8AC3E}">
        <p14:creationId xmlns:p14="http://schemas.microsoft.com/office/powerpoint/2010/main" val="4236201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Wisdom</a:t>
            </a:r>
          </a:p>
        </p:txBody>
      </p:sp>
      <p:sp>
        <p:nvSpPr>
          <p:cNvPr id="3" name="Text Placeholder 2"/>
          <p:cNvSpPr>
            <a:spLocks noGrp="1"/>
          </p:cNvSpPr>
          <p:nvPr>
            <p:ph type="body" sz="quarter" idx="10"/>
          </p:nvPr>
        </p:nvSpPr>
        <p:spPr>
          <a:xfrm>
            <a:off x="598488" y="1251437"/>
            <a:ext cx="7913687" cy="2883351"/>
          </a:xfrm>
        </p:spPr>
        <p:txBody>
          <a:bodyPr>
            <a:normAutofit fontScale="77500" lnSpcReduction="20000"/>
          </a:bodyPr>
          <a:lstStyle/>
          <a:p>
            <a:pPr marL="742950" indent="-742950">
              <a:buFont typeface="+mj-lt"/>
              <a:buAutoNum type="alphaUcPeriod" startAt="2"/>
            </a:pPr>
            <a:r>
              <a:rPr lang="en-US" sz="4000" b="1" dirty="0"/>
              <a:t>Wisdom gives a divine perspective</a:t>
            </a:r>
          </a:p>
          <a:p>
            <a:pPr marL="0" indent="0">
              <a:buNone/>
            </a:pPr>
            <a:r>
              <a:rPr lang="en-US" dirty="0"/>
              <a:t>	Consider the work of God, For who is able to straighten what He has bent? In the day of prosperity be happy, But in the day of adversity consider— God has made the one as well as the other So that man will not discover anything that will be after him.	</a:t>
            </a:r>
          </a:p>
          <a:p>
            <a:pPr marL="0" indent="0">
              <a:buNone/>
            </a:pPr>
            <a:r>
              <a:rPr lang="en-US" b="1" dirty="0"/>
              <a:t>	-</a:t>
            </a:r>
            <a:r>
              <a:rPr lang="en-US" b="1" dirty="0" err="1"/>
              <a:t>Ecc</a:t>
            </a:r>
            <a:r>
              <a:rPr lang="en-US" b="1" dirty="0"/>
              <a:t>. 7:13-14</a:t>
            </a:r>
            <a:endParaRPr lang="en-US" dirty="0"/>
          </a:p>
        </p:txBody>
      </p:sp>
      <p:pic>
        <p:nvPicPr>
          <p:cNvPr id="4" name="Picture 3">
            <a:extLst>
              <a:ext uri="{FF2B5EF4-FFF2-40B4-BE49-F238E27FC236}">
                <a16:creationId xmlns:a16="http://schemas.microsoft.com/office/drawing/2014/main" id="{C7D1C386-12C5-7F15-F326-E9DDCF5F6A99}"/>
              </a:ext>
            </a:extLst>
          </p:cNvPr>
          <p:cNvPicPr>
            <a:picLocks noChangeAspect="1"/>
          </p:cNvPicPr>
          <p:nvPr/>
        </p:nvPicPr>
        <p:blipFill>
          <a:blip r:embed="rId2"/>
          <a:stretch>
            <a:fillRect/>
          </a:stretch>
        </p:blipFill>
        <p:spPr>
          <a:xfrm>
            <a:off x="685800" y="4134788"/>
            <a:ext cx="7772400" cy="1008712"/>
          </a:xfrm>
          <a:prstGeom prst="rect">
            <a:avLst/>
          </a:prstGeom>
        </p:spPr>
      </p:pic>
    </p:spTree>
    <p:extLst>
      <p:ext uri="{BB962C8B-B14F-4D97-AF65-F5344CB8AC3E}">
        <p14:creationId xmlns:p14="http://schemas.microsoft.com/office/powerpoint/2010/main" val="3355187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artoon of a person running&#10;&#10;Description automatically generated">
            <a:extLst>
              <a:ext uri="{FF2B5EF4-FFF2-40B4-BE49-F238E27FC236}">
                <a16:creationId xmlns:a16="http://schemas.microsoft.com/office/drawing/2014/main" id="{D6AA9E52-D12C-600A-1F5C-6630F296CDBA}"/>
              </a:ext>
            </a:extLst>
          </p:cNvPr>
          <p:cNvPicPr>
            <a:picLocks noChangeAspect="1"/>
          </p:cNvPicPr>
          <p:nvPr/>
        </p:nvPicPr>
        <p:blipFill>
          <a:blip r:embed="rId2"/>
          <a:stretch>
            <a:fillRect/>
          </a:stretch>
        </p:blipFill>
        <p:spPr>
          <a:xfrm>
            <a:off x="0" y="0"/>
            <a:ext cx="2412724" cy="2412724"/>
          </a:xfrm>
          <a:prstGeom prst="rect">
            <a:avLst/>
          </a:prstGeom>
        </p:spPr>
      </p:pic>
      <p:sp>
        <p:nvSpPr>
          <p:cNvPr id="2" name="Title 1">
            <a:extLst>
              <a:ext uri="{FF2B5EF4-FFF2-40B4-BE49-F238E27FC236}">
                <a16:creationId xmlns:a16="http://schemas.microsoft.com/office/drawing/2014/main" id="{066698B7-A3DA-C137-44BB-E00A07A6E957}"/>
              </a:ext>
            </a:extLst>
          </p:cNvPr>
          <p:cNvSpPr>
            <a:spLocks noGrp="1"/>
          </p:cNvSpPr>
          <p:nvPr>
            <p:ph type="title"/>
          </p:nvPr>
        </p:nvSpPr>
        <p:spPr>
          <a:xfrm>
            <a:off x="615285" y="1"/>
            <a:ext cx="7913430" cy="5143500"/>
          </a:xfrm>
        </p:spPr>
        <p:txBody>
          <a:bodyPr>
            <a:noAutofit/>
          </a:bodyPr>
          <a:lstStyle/>
          <a:p>
            <a:r>
              <a:rPr lang="en-US" sz="3200" dirty="0"/>
              <a:t>New Coming Soon:</a:t>
            </a:r>
            <a:br>
              <a:rPr lang="en-US" sz="3200" dirty="0"/>
            </a:br>
            <a:r>
              <a:rPr lang="en-US" sz="3200" dirty="0"/>
              <a:t>Ecclesiastes: </a:t>
            </a:r>
            <a:br>
              <a:rPr lang="en-US" sz="3200" dirty="0"/>
            </a:br>
            <a:r>
              <a:rPr lang="en-US" sz="3200" dirty="0"/>
              <a:t>A Striving After the Wind</a:t>
            </a:r>
            <a:br>
              <a:rPr lang="en-US" sz="3200" dirty="0"/>
            </a:br>
            <a:br>
              <a:rPr lang="en-US" sz="3200" dirty="0"/>
            </a:br>
            <a:r>
              <a:rPr lang="en-US" sz="2800" dirty="0"/>
              <a:t>Wednesdays</a:t>
            </a:r>
            <a:br>
              <a:rPr lang="en-US" sz="2800" dirty="0"/>
            </a:br>
            <a:r>
              <a:rPr lang="en-US" sz="2800" dirty="0"/>
              <a:t>through November 8th </a:t>
            </a:r>
            <a:br>
              <a:rPr lang="en-US" sz="2800" dirty="0"/>
            </a:br>
            <a:r>
              <a:rPr lang="en-US" sz="2800" dirty="0"/>
              <a:t>On Zoom @ 6:15 p.m.</a:t>
            </a:r>
            <a:br>
              <a:rPr lang="en-US" sz="2800" dirty="0"/>
            </a:br>
            <a:r>
              <a:rPr lang="en-US" sz="2400" b="0" dirty="0"/>
              <a:t> </a:t>
            </a:r>
            <a:br>
              <a:rPr lang="en-US" sz="3200" dirty="0"/>
            </a:br>
            <a:r>
              <a:rPr lang="en-US" sz="1800" b="0" spc="0" dirty="0"/>
              <a:t>Free PDF Book &amp; Student Workbook available for download at</a:t>
            </a:r>
            <a:r>
              <a:rPr lang="en-US" sz="2400" b="0" spc="0" dirty="0"/>
              <a:t> </a:t>
            </a:r>
            <a:br>
              <a:rPr lang="en-US" sz="3200" dirty="0"/>
            </a:br>
            <a:r>
              <a:rPr lang="en-US" sz="2000" spc="300" dirty="0">
                <a:hlinkClick r:id="rId3"/>
              </a:rPr>
              <a:t>www.BarrysBureau.com/Ecclesiastes.html</a:t>
            </a:r>
            <a:br>
              <a:rPr lang="en-US" sz="2000" spc="300" dirty="0"/>
            </a:br>
            <a:r>
              <a:rPr lang="en-US" sz="2000" spc="300" dirty="0"/>
              <a:t>Barry Johnson, Sr. - Facilitating</a:t>
            </a:r>
          </a:p>
        </p:txBody>
      </p:sp>
      <p:pic>
        <p:nvPicPr>
          <p:cNvPr id="6" name="Picture 5" descr="A qr code with a logo&#10;&#10;Description automatically generated">
            <a:extLst>
              <a:ext uri="{FF2B5EF4-FFF2-40B4-BE49-F238E27FC236}">
                <a16:creationId xmlns:a16="http://schemas.microsoft.com/office/drawing/2014/main" id="{A1D2255F-DD18-8CE4-8C3F-EA7FCBDF5375}"/>
              </a:ext>
            </a:extLst>
          </p:cNvPr>
          <p:cNvPicPr>
            <a:picLocks noChangeAspect="1"/>
          </p:cNvPicPr>
          <p:nvPr/>
        </p:nvPicPr>
        <p:blipFill>
          <a:blip r:embed="rId4"/>
          <a:stretch>
            <a:fillRect/>
          </a:stretch>
        </p:blipFill>
        <p:spPr>
          <a:xfrm>
            <a:off x="6731276" y="0"/>
            <a:ext cx="2412724" cy="2412724"/>
          </a:xfrm>
          <a:prstGeom prst="rect">
            <a:avLst/>
          </a:prstGeom>
        </p:spPr>
      </p:pic>
    </p:spTree>
    <p:extLst>
      <p:ext uri="{BB962C8B-B14F-4D97-AF65-F5344CB8AC3E}">
        <p14:creationId xmlns:p14="http://schemas.microsoft.com/office/powerpoint/2010/main" val="773429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Teaches Us Today…</a:t>
            </a:r>
          </a:p>
        </p:txBody>
      </p:sp>
      <p:sp>
        <p:nvSpPr>
          <p:cNvPr id="3" name="Text Placeholder 2"/>
          <p:cNvSpPr>
            <a:spLocks noGrp="1"/>
          </p:cNvSpPr>
          <p:nvPr>
            <p:ph type="body" sz="quarter" idx="10"/>
          </p:nvPr>
        </p:nvSpPr>
        <p:spPr>
          <a:xfrm>
            <a:off x="94344" y="1251438"/>
            <a:ext cx="3033485" cy="3119118"/>
          </a:xfrm>
        </p:spPr>
        <p:txBody>
          <a:bodyPr>
            <a:normAutofit/>
          </a:bodyPr>
          <a:lstStyle/>
          <a:p>
            <a:pPr>
              <a:lnSpc>
                <a:spcPct val="200000"/>
              </a:lnSpc>
            </a:pPr>
            <a:r>
              <a:rPr lang="en-US" sz="4400" b="1" dirty="0"/>
              <a:t>Seek God</a:t>
            </a:r>
          </a:p>
          <a:p>
            <a:pPr>
              <a:lnSpc>
                <a:spcPct val="200000"/>
              </a:lnSpc>
            </a:pPr>
            <a:r>
              <a:rPr lang="en-US" sz="4400" b="1" dirty="0"/>
              <a:t>Ask God</a:t>
            </a:r>
          </a:p>
        </p:txBody>
      </p:sp>
      <p:pic>
        <p:nvPicPr>
          <p:cNvPr id="4" name="Picture 3">
            <a:extLst>
              <a:ext uri="{FF2B5EF4-FFF2-40B4-BE49-F238E27FC236}">
                <a16:creationId xmlns:a16="http://schemas.microsoft.com/office/drawing/2014/main" id="{CA3F3733-0A14-493F-61EA-16ED7D87D509}"/>
              </a:ext>
            </a:extLst>
          </p:cNvPr>
          <p:cNvPicPr>
            <a:picLocks noChangeAspect="1"/>
          </p:cNvPicPr>
          <p:nvPr/>
        </p:nvPicPr>
        <p:blipFill>
          <a:blip r:embed="rId2"/>
          <a:stretch>
            <a:fillRect/>
          </a:stretch>
        </p:blipFill>
        <p:spPr>
          <a:xfrm>
            <a:off x="685800" y="4370555"/>
            <a:ext cx="7772400" cy="772945"/>
          </a:xfrm>
          <a:prstGeom prst="rect">
            <a:avLst/>
          </a:prstGeom>
        </p:spPr>
      </p:pic>
      <p:sp>
        <p:nvSpPr>
          <p:cNvPr id="5" name="TextBox 4">
            <a:extLst>
              <a:ext uri="{FF2B5EF4-FFF2-40B4-BE49-F238E27FC236}">
                <a16:creationId xmlns:a16="http://schemas.microsoft.com/office/drawing/2014/main" id="{80DC6379-2094-1F5F-733D-1573253FD687}"/>
              </a:ext>
            </a:extLst>
          </p:cNvPr>
          <p:cNvSpPr txBox="1"/>
          <p:nvPr/>
        </p:nvSpPr>
        <p:spPr>
          <a:xfrm>
            <a:off x="3008087" y="1533724"/>
            <a:ext cx="6016171" cy="2554545"/>
          </a:xfrm>
          <a:prstGeom prst="rect">
            <a:avLst/>
          </a:prstGeom>
          <a:solidFill>
            <a:srgbClr val="AF7A58"/>
          </a:solidFill>
          <a:ln>
            <a:solidFill>
              <a:srgbClr val="F0DE9E"/>
            </a:solidFill>
          </a:ln>
        </p:spPr>
        <p:txBody>
          <a:bodyPr wrap="square" rtlCol="0">
            <a:spAutoFit/>
          </a:bodyPr>
          <a:lstStyle/>
          <a:p>
            <a:r>
              <a:rPr lang="en-US" sz="1600" dirty="0"/>
              <a:t>After this slide, go to 3 breakout groups for 10 minutes. </a:t>
            </a:r>
          </a:p>
          <a:p>
            <a:endParaRPr lang="en-US" sz="1600" dirty="0"/>
          </a:p>
          <a:p>
            <a:r>
              <a:rPr lang="en-US" sz="1600" dirty="0"/>
              <a:t>Group #1 – What does Wisdom provide _____ vs. 15-18</a:t>
            </a:r>
          </a:p>
          <a:p>
            <a:r>
              <a:rPr lang="en-US" sz="1600" dirty="0"/>
              <a:t>	- and what does that provision help with?</a:t>
            </a:r>
          </a:p>
          <a:p>
            <a:endParaRPr lang="en-US" sz="1600" dirty="0"/>
          </a:p>
          <a:p>
            <a:r>
              <a:rPr lang="en-US" sz="1600" dirty="0"/>
              <a:t>Group #2 – What does Wisdom provide _____ vs. 19-22</a:t>
            </a:r>
          </a:p>
          <a:p>
            <a:r>
              <a:rPr lang="en-US" sz="1600" dirty="0"/>
              <a:t>	- and what does that provision help with?</a:t>
            </a:r>
          </a:p>
          <a:p>
            <a:endParaRPr lang="en-US" sz="1600" dirty="0"/>
          </a:p>
          <a:p>
            <a:r>
              <a:rPr lang="en-US" sz="1600" dirty="0"/>
              <a:t>Group #3 – What does Wisdom provide _____ vs. 23-28</a:t>
            </a:r>
          </a:p>
          <a:p>
            <a:r>
              <a:rPr lang="en-US" sz="1600" dirty="0"/>
              <a:t>	- and what does that provision help with?</a:t>
            </a:r>
          </a:p>
        </p:txBody>
      </p:sp>
    </p:spTree>
    <p:extLst>
      <p:ext uri="{BB962C8B-B14F-4D97-AF65-F5344CB8AC3E}">
        <p14:creationId xmlns:p14="http://schemas.microsoft.com/office/powerpoint/2010/main" val="27226444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at Work</a:t>
            </a:r>
          </a:p>
        </p:txBody>
      </p:sp>
      <p:sp>
        <p:nvSpPr>
          <p:cNvPr id="3" name="Text Placeholder 2"/>
          <p:cNvSpPr>
            <a:spLocks noGrp="1"/>
          </p:cNvSpPr>
          <p:nvPr>
            <p:ph type="body" sz="quarter" idx="10"/>
          </p:nvPr>
        </p:nvSpPr>
        <p:spPr/>
        <p:txBody>
          <a:bodyPr>
            <a:normAutofit fontScale="85000" lnSpcReduction="10000"/>
          </a:bodyPr>
          <a:lstStyle/>
          <a:p>
            <a:r>
              <a:rPr lang="en-US" sz="4700" b="1" dirty="0"/>
              <a:t>Wisdom Provides Balance</a:t>
            </a:r>
          </a:p>
          <a:p>
            <a:pPr marL="0" indent="0">
              <a:buNone/>
            </a:pPr>
            <a:r>
              <a:rPr lang="en-US" dirty="0"/>
              <a:t>	I have seen everything during my lifetime of 	futility; there is a righteous man who perishes in 	his righteousness and there is a wicked man 	who prolongs his life in his wickedness. Do not 	be excessively righteous and do not be overly 	wise. Why should you ruin yourself?</a:t>
            </a:r>
          </a:p>
          <a:p>
            <a:pPr marL="0" indent="0">
              <a:buNone/>
            </a:pPr>
            <a:r>
              <a:rPr lang="en-US" dirty="0"/>
              <a:t>	- </a:t>
            </a:r>
            <a:r>
              <a:rPr lang="en-US" dirty="0" err="1"/>
              <a:t>Ecc</a:t>
            </a:r>
            <a:r>
              <a:rPr lang="en-US" dirty="0"/>
              <a:t>. 7:15-16</a:t>
            </a:r>
          </a:p>
        </p:txBody>
      </p:sp>
    </p:spTree>
    <p:extLst>
      <p:ext uri="{BB962C8B-B14F-4D97-AF65-F5344CB8AC3E}">
        <p14:creationId xmlns:p14="http://schemas.microsoft.com/office/powerpoint/2010/main" val="2175292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24971" y="429598"/>
            <a:ext cx="8679543" cy="3680039"/>
          </a:xfrm>
        </p:spPr>
        <p:txBody>
          <a:bodyPr anchor="t"/>
          <a:lstStyle/>
          <a:p>
            <a:r>
              <a:rPr lang="en-US" dirty="0"/>
              <a:t>Do not be excessively wicked and do not be a fool. Why should you die before your time? It is good that you grasp one thing and also not let go of the other; for the one who fears God comes forth with both of them.</a:t>
            </a:r>
          </a:p>
        </p:txBody>
      </p:sp>
      <p:sp>
        <p:nvSpPr>
          <p:cNvPr id="5" name="Text Placeholder 4"/>
          <p:cNvSpPr>
            <a:spLocks noGrp="1"/>
          </p:cNvSpPr>
          <p:nvPr>
            <p:ph type="body" sz="quarter" idx="11"/>
          </p:nvPr>
        </p:nvSpPr>
        <p:spPr>
          <a:xfrm>
            <a:off x="224971" y="2846894"/>
            <a:ext cx="4156042" cy="522988"/>
          </a:xfrm>
        </p:spPr>
        <p:txBody>
          <a:bodyPr/>
          <a:lstStyle/>
          <a:p>
            <a:r>
              <a:rPr lang="en-US" dirty="0"/>
              <a:t>- </a:t>
            </a:r>
            <a:r>
              <a:rPr lang="en-US" dirty="0" err="1"/>
              <a:t>Ecc</a:t>
            </a:r>
            <a:r>
              <a:rPr lang="en-US" dirty="0"/>
              <a:t>. 7:17-18</a:t>
            </a:r>
          </a:p>
        </p:txBody>
      </p:sp>
      <p:pic>
        <p:nvPicPr>
          <p:cNvPr id="2" name="Picture 1">
            <a:extLst>
              <a:ext uri="{FF2B5EF4-FFF2-40B4-BE49-F238E27FC236}">
                <a16:creationId xmlns:a16="http://schemas.microsoft.com/office/drawing/2014/main" id="{A5F6FA71-56A1-BFDA-65B7-A728E71EAD4D}"/>
              </a:ext>
            </a:extLst>
          </p:cNvPr>
          <p:cNvPicPr>
            <a:picLocks noChangeAspect="1"/>
          </p:cNvPicPr>
          <p:nvPr/>
        </p:nvPicPr>
        <p:blipFill>
          <a:blip r:embed="rId2"/>
          <a:stretch>
            <a:fillRect/>
          </a:stretch>
        </p:blipFill>
        <p:spPr>
          <a:xfrm>
            <a:off x="678542" y="3540178"/>
            <a:ext cx="7772400" cy="1603322"/>
          </a:xfrm>
          <a:prstGeom prst="rect">
            <a:avLst/>
          </a:prstGeom>
        </p:spPr>
      </p:pic>
    </p:spTree>
    <p:extLst>
      <p:ext uri="{BB962C8B-B14F-4D97-AF65-F5344CB8AC3E}">
        <p14:creationId xmlns:p14="http://schemas.microsoft.com/office/powerpoint/2010/main" val="2434324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at Work</a:t>
            </a:r>
          </a:p>
        </p:txBody>
      </p:sp>
      <p:sp>
        <p:nvSpPr>
          <p:cNvPr id="3" name="Text Placeholder 2"/>
          <p:cNvSpPr>
            <a:spLocks noGrp="1"/>
          </p:cNvSpPr>
          <p:nvPr>
            <p:ph type="body" sz="quarter" idx="10"/>
          </p:nvPr>
        </p:nvSpPr>
        <p:spPr/>
        <p:txBody>
          <a:bodyPr>
            <a:normAutofit fontScale="85000" lnSpcReduction="10000"/>
          </a:bodyPr>
          <a:lstStyle/>
          <a:p>
            <a:r>
              <a:rPr lang="en-US" sz="4700" b="1" dirty="0"/>
              <a:t>Wisdom provides strength</a:t>
            </a:r>
          </a:p>
          <a:p>
            <a:pPr marL="0" indent="0">
              <a:buNone/>
            </a:pPr>
            <a:r>
              <a:rPr lang="en-US" dirty="0"/>
              <a:t>	I have seen everything during my lifetime of 	futility; there is a righteous man who perishes in 	his righteousness and there is a wicked man 	who prolongs his life in his wickedness. Do not 	be excessively righteous and do not be overly 	wise. Why should you ruin yourself?</a:t>
            </a:r>
          </a:p>
          <a:p>
            <a:pPr marL="0" indent="0">
              <a:buNone/>
            </a:pPr>
            <a:r>
              <a:rPr lang="en-US" dirty="0"/>
              <a:t>	- </a:t>
            </a:r>
            <a:r>
              <a:rPr lang="en-US" dirty="0" err="1"/>
              <a:t>Ecc</a:t>
            </a:r>
            <a:r>
              <a:rPr lang="en-US" dirty="0"/>
              <a:t>. 7:19-20</a:t>
            </a:r>
          </a:p>
        </p:txBody>
      </p:sp>
    </p:spTree>
    <p:extLst>
      <p:ext uri="{BB962C8B-B14F-4D97-AF65-F5344CB8AC3E}">
        <p14:creationId xmlns:p14="http://schemas.microsoft.com/office/powerpoint/2010/main" val="331891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Also, do not take seriously all words which are spoken, so that you will not hear your servant cursing you. For you also have realized that you likewise have many times cursed others.</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21-22</a:t>
            </a:r>
          </a:p>
        </p:txBody>
      </p:sp>
    </p:spTree>
    <p:extLst>
      <p:ext uri="{BB962C8B-B14F-4D97-AF65-F5344CB8AC3E}">
        <p14:creationId xmlns:p14="http://schemas.microsoft.com/office/powerpoint/2010/main" val="1783973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Strength to:</a:t>
            </a:r>
          </a:p>
        </p:txBody>
      </p:sp>
      <p:sp>
        <p:nvSpPr>
          <p:cNvPr id="4" name="Text Placeholder 3"/>
          <p:cNvSpPr>
            <a:spLocks noGrp="1"/>
          </p:cNvSpPr>
          <p:nvPr>
            <p:ph type="body" sz="quarter" idx="10"/>
          </p:nvPr>
        </p:nvSpPr>
        <p:spPr/>
        <p:txBody>
          <a:bodyPr/>
          <a:lstStyle/>
          <a:p>
            <a:pPr>
              <a:lnSpc>
                <a:spcPct val="150000"/>
              </a:lnSpc>
              <a:buFont typeface="Arial" charset="0"/>
              <a:buChar char="•"/>
            </a:pPr>
            <a:r>
              <a:rPr lang="en-US" sz="4000" b="1" dirty="0"/>
              <a:t>Handle Sin</a:t>
            </a:r>
          </a:p>
        </p:txBody>
      </p:sp>
    </p:spTree>
    <p:extLst>
      <p:ext uri="{BB962C8B-B14F-4D97-AF65-F5344CB8AC3E}">
        <p14:creationId xmlns:p14="http://schemas.microsoft.com/office/powerpoint/2010/main" val="721515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Strength to:</a:t>
            </a:r>
          </a:p>
        </p:txBody>
      </p:sp>
      <p:sp>
        <p:nvSpPr>
          <p:cNvPr id="4" name="Text Placeholder 3"/>
          <p:cNvSpPr>
            <a:spLocks noGrp="1"/>
          </p:cNvSpPr>
          <p:nvPr>
            <p:ph type="body" sz="quarter" idx="10"/>
          </p:nvPr>
        </p:nvSpPr>
        <p:spPr/>
        <p:txBody>
          <a:bodyPr/>
          <a:lstStyle/>
          <a:p>
            <a:pPr>
              <a:lnSpc>
                <a:spcPct val="150000"/>
              </a:lnSpc>
              <a:buFont typeface="Arial" charset="0"/>
              <a:buChar char="•"/>
            </a:pPr>
            <a:r>
              <a:rPr lang="en-US" sz="4000" dirty="0"/>
              <a:t>Handle Sin</a:t>
            </a:r>
          </a:p>
          <a:p>
            <a:pPr>
              <a:lnSpc>
                <a:spcPct val="150000"/>
              </a:lnSpc>
              <a:buFont typeface="Arial" charset="0"/>
              <a:buChar char="•"/>
            </a:pPr>
            <a:r>
              <a:rPr lang="en-US" sz="4000" b="1" dirty="0"/>
              <a:t>Avoid Entrapment</a:t>
            </a:r>
          </a:p>
        </p:txBody>
      </p:sp>
    </p:spTree>
    <p:extLst>
      <p:ext uri="{BB962C8B-B14F-4D97-AF65-F5344CB8AC3E}">
        <p14:creationId xmlns:p14="http://schemas.microsoft.com/office/powerpoint/2010/main" val="28604509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Strength to:</a:t>
            </a:r>
          </a:p>
        </p:txBody>
      </p:sp>
      <p:sp>
        <p:nvSpPr>
          <p:cNvPr id="4" name="Text Placeholder 3"/>
          <p:cNvSpPr>
            <a:spLocks noGrp="1"/>
          </p:cNvSpPr>
          <p:nvPr>
            <p:ph type="body" sz="quarter" idx="10"/>
          </p:nvPr>
        </p:nvSpPr>
        <p:spPr>
          <a:xfrm>
            <a:off x="598488" y="1251437"/>
            <a:ext cx="7913687" cy="2522337"/>
          </a:xfrm>
        </p:spPr>
        <p:txBody>
          <a:bodyPr>
            <a:normAutofit fontScale="92500" lnSpcReduction="20000"/>
          </a:bodyPr>
          <a:lstStyle/>
          <a:p>
            <a:pPr>
              <a:lnSpc>
                <a:spcPct val="150000"/>
              </a:lnSpc>
              <a:buFont typeface="Arial" charset="0"/>
              <a:buChar char="•"/>
            </a:pPr>
            <a:r>
              <a:rPr lang="en-US" sz="4000" dirty="0"/>
              <a:t>Handle Sin</a:t>
            </a:r>
          </a:p>
          <a:p>
            <a:pPr>
              <a:lnSpc>
                <a:spcPct val="150000"/>
              </a:lnSpc>
              <a:buFont typeface="Arial" charset="0"/>
              <a:buChar char="•"/>
            </a:pPr>
            <a:r>
              <a:rPr lang="en-US" sz="4000" dirty="0"/>
              <a:t>Avoid Entrapment</a:t>
            </a:r>
          </a:p>
          <a:p>
            <a:pPr>
              <a:lnSpc>
                <a:spcPct val="150000"/>
              </a:lnSpc>
              <a:buFont typeface="Arial" charset="0"/>
              <a:buChar char="•"/>
            </a:pPr>
            <a:r>
              <a:rPr lang="en-US" sz="4000" b="1" dirty="0"/>
              <a:t>Deal with Criticism</a:t>
            </a:r>
            <a:r>
              <a:rPr lang="en-US" b="1" dirty="0"/>
              <a:t>   </a:t>
            </a:r>
          </a:p>
        </p:txBody>
      </p:sp>
      <p:pic>
        <p:nvPicPr>
          <p:cNvPr id="3" name="Picture 2">
            <a:extLst>
              <a:ext uri="{FF2B5EF4-FFF2-40B4-BE49-F238E27FC236}">
                <a16:creationId xmlns:a16="http://schemas.microsoft.com/office/drawing/2014/main" id="{4E7B3F69-77CC-4628-E2A3-7C88966B2B35}"/>
              </a:ext>
            </a:extLst>
          </p:cNvPr>
          <p:cNvPicPr>
            <a:picLocks noChangeAspect="1"/>
          </p:cNvPicPr>
          <p:nvPr/>
        </p:nvPicPr>
        <p:blipFill>
          <a:blip r:embed="rId2"/>
          <a:stretch>
            <a:fillRect/>
          </a:stretch>
        </p:blipFill>
        <p:spPr>
          <a:xfrm>
            <a:off x="668745" y="3773774"/>
            <a:ext cx="7772400" cy="1369726"/>
          </a:xfrm>
          <a:prstGeom prst="rect">
            <a:avLst/>
          </a:prstGeom>
        </p:spPr>
      </p:pic>
    </p:spTree>
    <p:extLst>
      <p:ext uri="{BB962C8B-B14F-4D97-AF65-F5344CB8AC3E}">
        <p14:creationId xmlns:p14="http://schemas.microsoft.com/office/powerpoint/2010/main" val="18238334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Wisdom at Work</a:t>
            </a:r>
          </a:p>
        </p:txBody>
      </p:sp>
      <p:sp>
        <p:nvSpPr>
          <p:cNvPr id="4" name="Text Placeholder 3"/>
          <p:cNvSpPr>
            <a:spLocks noGrp="1"/>
          </p:cNvSpPr>
          <p:nvPr>
            <p:ph type="body" sz="quarter" idx="10"/>
          </p:nvPr>
        </p:nvSpPr>
        <p:spPr/>
        <p:txBody>
          <a:bodyPr>
            <a:normAutofit/>
          </a:bodyPr>
          <a:lstStyle/>
          <a:p>
            <a:pPr>
              <a:lnSpc>
                <a:spcPct val="150000"/>
              </a:lnSpc>
            </a:pPr>
            <a:r>
              <a:rPr lang="en-US" sz="4000" dirty="0"/>
              <a:t>Wisdom Provides Balance</a:t>
            </a:r>
          </a:p>
          <a:p>
            <a:pPr>
              <a:lnSpc>
                <a:spcPct val="150000"/>
              </a:lnSpc>
            </a:pPr>
            <a:r>
              <a:rPr lang="en-US" sz="4000" dirty="0"/>
              <a:t>Wisdom Provides Strength</a:t>
            </a:r>
          </a:p>
          <a:p>
            <a:pPr>
              <a:lnSpc>
                <a:spcPct val="150000"/>
              </a:lnSpc>
            </a:pPr>
            <a:r>
              <a:rPr lang="en-US" sz="4000" dirty="0"/>
              <a:t>Wisdom Provides Insight </a:t>
            </a:r>
          </a:p>
        </p:txBody>
      </p:sp>
    </p:spTree>
    <p:extLst>
      <p:ext uri="{BB962C8B-B14F-4D97-AF65-F5344CB8AC3E}">
        <p14:creationId xmlns:p14="http://schemas.microsoft.com/office/powerpoint/2010/main" val="912829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 From Wisdom</a:t>
            </a:r>
          </a:p>
        </p:txBody>
      </p:sp>
      <p:sp>
        <p:nvSpPr>
          <p:cNvPr id="3" name="Text Placeholder 2"/>
          <p:cNvSpPr>
            <a:spLocks noGrp="1"/>
          </p:cNvSpPr>
          <p:nvPr>
            <p:ph type="body" sz="quarter" idx="10"/>
          </p:nvPr>
        </p:nvSpPr>
        <p:spPr/>
        <p:txBody>
          <a:bodyPr>
            <a:normAutofit/>
          </a:bodyPr>
          <a:lstStyle/>
          <a:p>
            <a:pPr>
              <a:buFont typeface="Arial" charset="0"/>
              <a:buChar char="•"/>
            </a:pPr>
            <a:r>
              <a:rPr lang="en-US" b="1" dirty="0"/>
              <a:t>Understanding only comes from God</a:t>
            </a:r>
          </a:p>
          <a:p>
            <a:pPr marL="0" indent="0">
              <a:buNone/>
            </a:pPr>
            <a:br>
              <a:rPr lang="en-US" sz="2000" dirty="0"/>
            </a:br>
            <a:r>
              <a:rPr lang="en-US" dirty="0"/>
              <a:t>I tested all this with wisdom, and I said, “I will be wise,” but it was far from me. What has been is remote and exceedingly mysterious. Who can discover it?</a:t>
            </a:r>
          </a:p>
          <a:p>
            <a:pPr marL="0" indent="0">
              <a:buNone/>
            </a:pPr>
            <a:r>
              <a:rPr lang="en-US" dirty="0"/>
              <a:t>- </a:t>
            </a:r>
            <a:r>
              <a:rPr lang="en-US" dirty="0" err="1"/>
              <a:t>Ecc</a:t>
            </a:r>
            <a:r>
              <a:rPr lang="en-US" dirty="0"/>
              <a:t>. 7:23-24</a:t>
            </a:r>
          </a:p>
        </p:txBody>
      </p:sp>
    </p:spTree>
    <p:extLst>
      <p:ext uri="{BB962C8B-B14F-4D97-AF65-F5344CB8AC3E}">
        <p14:creationId xmlns:p14="http://schemas.microsoft.com/office/powerpoint/2010/main" val="735670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FA766-B3B1-E64C-BE75-378CF8928AD4}"/>
              </a:ext>
            </a:extLst>
          </p:cNvPr>
          <p:cNvPicPr>
            <a:picLocks noChangeAspect="1"/>
          </p:cNvPicPr>
          <p:nvPr/>
        </p:nvPicPr>
        <p:blipFill>
          <a:blip r:embed="rId2"/>
          <a:stretch>
            <a:fillRect/>
          </a:stretch>
        </p:blipFill>
        <p:spPr>
          <a:xfrm>
            <a:off x="685800" y="82071"/>
            <a:ext cx="7772400" cy="4979357"/>
          </a:xfrm>
          <a:prstGeom prst="rect">
            <a:avLst/>
          </a:prstGeom>
        </p:spPr>
      </p:pic>
    </p:spTree>
    <p:extLst>
      <p:ext uri="{BB962C8B-B14F-4D97-AF65-F5344CB8AC3E}">
        <p14:creationId xmlns:p14="http://schemas.microsoft.com/office/powerpoint/2010/main" val="5900154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 From Wisdom</a:t>
            </a:r>
          </a:p>
        </p:txBody>
      </p:sp>
      <p:sp>
        <p:nvSpPr>
          <p:cNvPr id="3" name="Text Placeholder 2"/>
          <p:cNvSpPr>
            <a:spLocks noGrp="1"/>
          </p:cNvSpPr>
          <p:nvPr>
            <p:ph type="body" sz="quarter" idx="10"/>
          </p:nvPr>
        </p:nvSpPr>
        <p:spPr/>
        <p:txBody>
          <a:bodyPr>
            <a:normAutofit fontScale="85000" lnSpcReduction="20000"/>
          </a:bodyPr>
          <a:lstStyle/>
          <a:p>
            <a:pPr>
              <a:buFont typeface="Arial" charset="0"/>
              <a:buChar char="•"/>
            </a:pPr>
            <a:r>
              <a:rPr lang="en-US" sz="4200" b="1" dirty="0"/>
              <a:t>Sexual adventure is not satisfying</a:t>
            </a:r>
          </a:p>
          <a:p>
            <a:pPr marL="0" indent="0">
              <a:buNone/>
            </a:pPr>
            <a:br>
              <a:rPr lang="en-US" sz="2100" dirty="0"/>
            </a:br>
            <a:r>
              <a:rPr lang="en-US" dirty="0"/>
              <a:t>I directed my mind to know, to investigate and to seek wisdom and an explanation, and to know the evil of folly and the foolishness of madness. And I discovered more bitter than death the woman whose heart is snares and nets, whose hands are chains. One who is pleasing to God will escape from her, but the 	sinner will be captured by her.</a:t>
            </a:r>
          </a:p>
          <a:p>
            <a:pPr marL="0" indent="0">
              <a:buNone/>
            </a:pPr>
            <a:r>
              <a:rPr lang="en-US" dirty="0"/>
              <a:t>- </a:t>
            </a:r>
            <a:r>
              <a:rPr lang="en-US" dirty="0" err="1"/>
              <a:t>Ecc</a:t>
            </a:r>
            <a:r>
              <a:rPr lang="en-US" dirty="0"/>
              <a:t>. 7:25-26</a:t>
            </a:r>
          </a:p>
        </p:txBody>
      </p:sp>
    </p:spTree>
    <p:extLst>
      <p:ext uri="{BB962C8B-B14F-4D97-AF65-F5344CB8AC3E}">
        <p14:creationId xmlns:p14="http://schemas.microsoft.com/office/powerpoint/2010/main" val="251696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13221" y="429598"/>
            <a:ext cx="7603465" cy="3680039"/>
          </a:xfrm>
        </p:spPr>
        <p:txBody>
          <a:bodyPr/>
          <a:lstStyle/>
          <a:p>
            <a:r>
              <a:rPr lang="en-US" dirty="0"/>
              <a:t>“Behold, I have discovered this,” says the Preacher, “adding one thing to another to find an explanation, which I am still seeking but have not found. I have found one man among a thousand, but I have not found a woman among all these.</a:t>
            </a:r>
          </a:p>
        </p:txBody>
      </p:sp>
      <p:sp>
        <p:nvSpPr>
          <p:cNvPr id="5" name="Text Placeholder 4"/>
          <p:cNvSpPr>
            <a:spLocks noGrp="1"/>
          </p:cNvSpPr>
          <p:nvPr>
            <p:ph type="body" sz="quarter" idx="11"/>
          </p:nvPr>
        </p:nvSpPr>
        <p:spPr/>
        <p:txBody>
          <a:bodyPr/>
          <a:lstStyle/>
          <a:p>
            <a:r>
              <a:rPr lang="en-US" dirty="0"/>
              <a:t>- </a:t>
            </a:r>
            <a:r>
              <a:rPr lang="en-US" dirty="0" err="1"/>
              <a:t>Ecc</a:t>
            </a:r>
            <a:r>
              <a:rPr lang="en-US" dirty="0"/>
              <a:t>. 7:27-28</a:t>
            </a:r>
          </a:p>
        </p:txBody>
      </p:sp>
    </p:spTree>
    <p:extLst>
      <p:ext uri="{BB962C8B-B14F-4D97-AF65-F5344CB8AC3E}">
        <p14:creationId xmlns:p14="http://schemas.microsoft.com/office/powerpoint/2010/main" val="1033593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Insights From Wisdom</a:t>
            </a:r>
          </a:p>
        </p:txBody>
      </p:sp>
      <p:sp>
        <p:nvSpPr>
          <p:cNvPr id="3" name="Text Placeholder 2"/>
          <p:cNvSpPr>
            <a:spLocks noGrp="1"/>
          </p:cNvSpPr>
          <p:nvPr>
            <p:ph type="body" sz="quarter" idx="10"/>
          </p:nvPr>
        </p:nvSpPr>
        <p:spPr>
          <a:xfrm>
            <a:off x="246743" y="1251437"/>
            <a:ext cx="8650513" cy="2522337"/>
          </a:xfrm>
        </p:spPr>
        <p:txBody>
          <a:bodyPr>
            <a:normAutofit fontScale="92500" lnSpcReduction="20000"/>
          </a:bodyPr>
          <a:lstStyle/>
          <a:p>
            <a:pPr>
              <a:buFont typeface="Arial" charset="0"/>
              <a:buChar char="•"/>
            </a:pPr>
            <a:r>
              <a:rPr lang="en-US" sz="4000" b="1" dirty="0"/>
              <a:t>The problem is from within,</a:t>
            </a:r>
            <a:br>
              <a:rPr lang="en-US" sz="4000" b="1" dirty="0"/>
            </a:br>
            <a:r>
              <a:rPr lang="en-US" sz="4000" b="1" dirty="0"/>
              <a:t>not without</a:t>
            </a:r>
            <a:br>
              <a:rPr lang="en-US" sz="4000" b="1" dirty="0"/>
            </a:br>
            <a:endParaRPr lang="en-US" sz="1700" b="1" dirty="0"/>
          </a:p>
          <a:p>
            <a:pPr marL="0" indent="0">
              <a:buNone/>
            </a:pPr>
            <a:r>
              <a:rPr lang="en-US" dirty="0"/>
              <a:t>Behold, I have found only this, that God made men upright, but they have sought out many devices.”</a:t>
            </a:r>
            <a:r>
              <a:rPr lang="en-US" b="1" dirty="0"/>
              <a:t>	</a:t>
            </a:r>
          </a:p>
          <a:p>
            <a:pPr marL="0" indent="0">
              <a:buNone/>
            </a:pPr>
            <a:r>
              <a:rPr lang="en-US" dirty="0"/>
              <a:t>- </a:t>
            </a:r>
            <a:r>
              <a:rPr lang="en-US" dirty="0" err="1"/>
              <a:t>Ecc</a:t>
            </a:r>
            <a:r>
              <a:rPr lang="en-US" dirty="0"/>
              <a:t>. 7:29</a:t>
            </a:r>
          </a:p>
        </p:txBody>
      </p:sp>
      <p:pic>
        <p:nvPicPr>
          <p:cNvPr id="4" name="Picture 3">
            <a:extLst>
              <a:ext uri="{FF2B5EF4-FFF2-40B4-BE49-F238E27FC236}">
                <a16:creationId xmlns:a16="http://schemas.microsoft.com/office/drawing/2014/main" id="{1503E3C4-958F-5CA5-3B8A-3F6679524C92}"/>
              </a:ext>
            </a:extLst>
          </p:cNvPr>
          <p:cNvPicPr>
            <a:picLocks noChangeAspect="1"/>
          </p:cNvPicPr>
          <p:nvPr/>
        </p:nvPicPr>
        <p:blipFill>
          <a:blip r:embed="rId2"/>
          <a:stretch>
            <a:fillRect/>
          </a:stretch>
        </p:blipFill>
        <p:spPr>
          <a:xfrm>
            <a:off x="668745" y="3773774"/>
            <a:ext cx="7772400" cy="1369726"/>
          </a:xfrm>
          <a:prstGeom prst="rect">
            <a:avLst/>
          </a:prstGeom>
        </p:spPr>
      </p:pic>
    </p:spTree>
    <p:extLst>
      <p:ext uri="{BB962C8B-B14F-4D97-AF65-F5344CB8AC3E}">
        <p14:creationId xmlns:p14="http://schemas.microsoft.com/office/powerpoint/2010/main" val="48412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0" y="484632"/>
            <a:ext cx="3726913" cy="4151376"/>
          </a:xfrm>
        </p:spPr>
        <p:txBody>
          <a:bodyPr/>
          <a:lstStyle/>
          <a:p>
            <a:pPr marL="0" indent="0" algn="r">
              <a:buNone/>
            </a:pPr>
            <a:endParaRPr lang="en-US" dirty="0"/>
          </a:p>
          <a:p>
            <a:pPr marL="0" indent="0" algn="r">
              <a:buNone/>
            </a:pPr>
            <a:endParaRPr lang="en-US" dirty="0"/>
          </a:p>
          <a:p>
            <a:pPr marL="0" indent="0" algn="r">
              <a:buNone/>
            </a:pPr>
            <a:endParaRPr lang="en-US" dirty="0"/>
          </a:p>
          <a:p>
            <a:pPr marL="0" indent="0" algn="r">
              <a:buNone/>
            </a:pPr>
            <a:r>
              <a:rPr lang="en-US" dirty="0"/>
              <a:t>True Wisdom = </a:t>
            </a:r>
          </a:p>
        </p:txBody>
      </p:sp>
      <p:sp>
        <p:nvSpPr>
          <p:cNvPr id="6" name="TextBox 5"/>
          <p:cNvSpPr txBox="1"/>
          <p:nvPr/>
        </p:nvSpPr>
        <p:spPr>
          <a:xfrm>
            <a:off x="4936864" y="975270"/>
            <a:ext cx="2161169" cy="3170099"/>
          </a:xfrm>
          <a:prstGeom prst="rect">
            <a:avLst/>
          </a:prstGeom>
          <a:noFill/>
        </p:spPr>
        <p:txBody>
          <a:bodyPr wrap="none" rtlCol="0" anchor="ctr">
            <a:spAutoFit/>
          </a:bodyPr>
          <a:lstStyle/>
          <a:p>
            <a:pPr algn="ctr"/>
            <a:r>
              <a:rPr lang="en-US" sz="4000" b="1" dirty="0">
                <a:latin typeface="Lato" charset="0"/>
                <a:ea typeface="Lato" charset="0"/>
                <a:cs typeface="Lato" charset="0"/>
              </a:rPr>
              <a:t>Balance</a:t>
            </a:r>
          </a:p>
          <a:p>
            <a:pPr algn="ctr"/>
            <a:r>
              <a:rPr lang="en-US" sz="4000" b="1" dirty="0">
                <a:latin typeface="Lato" charset="0"/>
                <a:ea typeface="Lato" charset="0"/>
                <a:cs typeface="Lato" charset="0"/>
              </a:rPr>
              <a:t>+</a:t>
            </a:r>
          </a:p>
          <a:p>
            <a:pPr algn="ctr"/>
            <a:r>
              <a:rPr lang="en-US" sz="4000" b="1" dirty="0">
                <a:latin typeface="Lato" charset="0"/>
                <a:ea typeface="Lato" charset="0"/>
                <a:cs typeface="Lato" charset="0"/>
              </a:rPr>
              <a:t>Strength</a:t>
            </a:r>
          </a:p>
          <a:p>
            <a:pPr algn="ctr"/>
            <a:r>
              <a:rPr lang="en-US" sz="4000" b="1" dirty="0">
                <a:latin typeface="Lato" charset="0"/>
                <a:ea typeface="Lato" charset="0"/>
                <a:cs typeface="Lato" charset="0"/>
              </a:rPr>
              <a:t>+</a:t>
            </a:r>
          </a:p>
          <a:p>
            <a:pPr algn="ctr"/>
            <a:r>
              <a:rPr lang="en-US" sz="4000" b="1" dirty="0">
                <a:latin typeface="Lato" charset="0"/>
                <a:ea typeface="Lato" charset="0"/>
                <a:cs typeface="Lato" charset="0"/>
              </a:rPr>
              <a:t>Insight</a:t>
            </a:r>
          </a:p>
        </p:txBody>
      </p:sp>
      <p:sp>
        <p:nvSpPr>
          <p:cNvPr id="7" name="TextBox 6"/>
          <p:cNvSpPr txBox="1"/>
          <p:nvPr/>
        </p:nvSpPr>
        <p:spPr>
          <a:xfrm>
            <a:off x="3726913" y="873234"/>
            <a:ext cx="952505" cy="3154710"/>
          </a:xfrm>
          <a:prstGeom prst="rect">
            <a:avLst/>
          </a:prstGeom>
          <a:noFill/>
        </p:spPr>
        <p:txBody>
          <a:bodyPr wrap="none" rtlCol="0">
            <a:spAutoFit/>
          </a:bodyPr>
          <a:lstStyle/>
          <a:p>
            <a:r>
              <a:rPr lang="en-US" sz="19900">
                <a:latin typeface="Lato" charset="0"/>
                <a:ea typeface="Lato" charset="0"/>
                <a:cs typeface="Lato" charset="0"/>
              </a:rPr>
              <a:t>}</a:t>
            </a:r>
            <a:endParaRPr lang="en-US" sz="19900" dirty="0">
              <a:latin typeface="Lato" charset="0"/>
              <a:ea typeface="Lato" charset="0"/>
              <a:cs typeface="Lato" charset="0"/>
            </a:endParaRPr>
          </a:p>
        </p:txBody>
      </p:sp>
      <p:pic>
        <p:nvPicPr>
          <p:cNvPr id="2" name="Picture 1">
            <a:extLst>
              <a:ext uri="{FF2B5EF4-FFF2-40B4-BE49-F238E27FC236}">
                <a16:creationId xmlns:a16="http://schemas.microsoft.com/office/drawing/2014/main" id="{F99DA7E4-6CAF-1E77-3180-7B89C5C1AC79}"/>
              </a:ext>
            </a:extLst>
          </p:cNvPr>
          <p:cNvPicPr>
            <a:picLocks noChangeAspect="1"/>
          </p:cNvPicPr>
          <p:nvPr/>
        </p:nvPicPr>
        <p:blipFill>
          <a:blip r:embed="rId2"/>
          <a:stretch>
            <a:fillRect/>
          </a:stretch>
        </p:blipFill>
        <p:spPr>
          <a:xfrm>
            <a:off x="685800" y="4087862"/>
            <a:ext cx="7772400" cy="1055638"/>
          </a:xfrm>
          <a:prstGeom prst="rect">
            <a:avLst/>
          </a:prstGeom>
        </p:spPr>
      </p:pic>
    </p:spTree>
    <p:extLst>
      <p:ext uri="{BB962C8B-B14F-4D97-AF65-F5344CB8AC3E}">
        <p14:creationId xmlns:p14="http://schemas.microsoft.com/office/powerpoint/2010/main" val="118083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Contrasting Parallelism</a:t>
            </a:r>
          </a:p>
        </p:txBody>
      </p:sp>
      <p:sp>
        <p:nvSpPr>
          <p:cNvPr id="5" name="Text Placeholder 4"/>
          <p:cNvSpPr>
            <a:spLocks noGrp="1"/>
          </p:cNvSpPr>
          <p:nvPr>
            <p:ph type="body" sz="quarter" idx="10"/>
          </p:nvPr>
        </p:nvSpPr>
        <p:spPr/>
        <p:txBody>
          <a:bodyPr>
            <a:normAutofit/>
          </a:bodyPr>
          <a:lstStyle/>
          <a:p>
            <a:pPr marL="0" indent="0">
              <a:buNone/>
            </a:pPr>
            <a:r>
              <a:rPr lang="en-US" sz="4400" b="1" dirty="0"/>
              <a:t>Shows the Difference</a:t>
            </a:r>
          </a:p>
          <a:p>
            <a:pPr marL="0" indent="0">
              <a:buNone/>
            </a:pPr>
            <a:endParaRPr lang="en-US" sz="1400" b="1" dirty="0"/>
          </a:p>
          <a:p>
            <a:pPr marL="0" indent="0">
              <a:buNone/>
            </a:pPr>
            <a:r>
              <a:rPr lang="en-US" sz="3600" dirty="0"/>
              <a:t>A wise son accepts his father’s discipline, But a scoffer does not listen to rebuke.</a:t>
            </a:r>
          </a:p>
          <a:p>
            <a:pPr marL="0" indent="0">
              <a:buNone/>
            </a:pPr>
            <a:r>
              <a:rPr lang="en-US" sz="3600" dirty="0"/>
              <a:t>- Pr. 13:1</a:t>
            </a:r>
          </a:p>
        </p:txBody>
      </p:sp>
    </p:spTree>
    <p:extLst>
      <p:ext uri="{BB962C8B-B14F-4D97-AF65-F5344CB8AC3E}">
        <p14:creationId xmlns:p14="http://schemas.microsoft.com/office/powerpoint/2010/main" val="5731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Completive Parallelism</a:t>
            </a:r>
          </a:p>
        </p:txBody>
      </p:sp>
      <p:sp>
        <p:nvSpPr>
          <p:cNvPr id="5" name="Text Placeholder 4"/>
          <p:cNvSpPr>
            <a:spLocks noGrp="1"/>
          </p:cNvSpPr>
          <p:nvPr>
            <p:ph type="body" sz="quarter" idx="10"/>
          </p:nvPr>
        </p:nvSpPr>
        <p:spPr/>
        <p:txBody>
          <a:bodyPr>
            <a:normAutofit/>
          </a:bodyPr>
          <a:lstStyle/>
          <a:p>
            <a:pPr marL="0" indent="0">
              <a:buNone/>
            </a:pPr>
            <a:r>
              <a:rPr lang="en-US" sz="4000" b="1" dirty="0"/>
              <a:t>Stacks information to complete</a:t>
            </a:r>
          </a:p>
          <a:p>
            <a:pPr marL="0" indent="0">
              <a:buNone/>
            </a:pPr>
            <a:endParaRPr lang="en-US" sz="2000" b="1" dirty="0"/>
          </a:p>
          <a:p>
            <a:pPr marL="0" indent="0">
              <a:buNone/>
            </a:pPr>
            <a:r>
              <a:rPr lang="en-US" sz="3600" dirty="0"/>
              <a:t>Even in laughter the heart may be in pain, And the end of joy may be grief.</a:t>
            </a:r>
          </a:p>
          <a:p>
            <a:pPr marL="0" indent="0">
              <a:buNone/>
            </a:pPr>
            <a:r>
              <a:rPr lang="en-US" sz="3600" dirty="0"/>
              <a:t>- Pr. 14:13</a:t>
            </a:r>
          </a:p>
        </p:txBody>
      </p:sp>
    </p:spTree>
    <p:extLst>
      <p:ext uri="{BB962C8B-B14F-4D97-AF65-F5344CB8AC3E}">
        <p14:creationId xmlns:p14="http://schemas.microsoft.com/office/powerpoint/2010/main" val="887224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Comparative Parallelism</a:t>
            </a:r>
          </a:p>
        </p:txBody>
      </p:sp>
      <p:sp>
        <p:nvSpPr>
          <p:cNvPr id="5" name="Text Placeholder 4"/>
          <p:cNvSpPr>
            <a:spLocks noGrp="1"/>
          </p:cNvSpPr>
          <p:nvPr>
            <p:ph type="body" sz="quarter" idx="10"/>
          </p:nvPr>
        </p:nvSpPr>
        <p:spPr/>
        <p:txBody>
          <a:bodyPr>
            <a:normAutofit/>
          </a:bodyPr>
          <a:lstStyle/>
          <a:p>
            <a:pPr marL="0" indent="0">
              <a:buNone/>
            </a:pPr>
            <a:r>
              <a:rPr lang="en-US" sz="4400" b="1" dirty="0"/>
              <a:t>Draws a comparison </a:t>
            </a:r>
          </a:p>
          <a:p>
            <a:pPr marL="0" indent="0">
              <a:buNone/>
            </a:pPr>
            <a:endParaRPr lang="en-US" sz="1800" b="1" dirty="0"/>
          </a:p>
          <a:p>
            <a:pPr marL="0" indent="0">
              <a:buNone/>
            </a:pPr>
            <a:r>
              <a:rPr lang="en-US" sz="3600" dirty="0"/>
              <a:t>It is better to live in a corner of the roof Than in a house shared with a contentious woman.</a:t>
            </a:r>
          </a:p>
          <a:p>
            <a:pPr marL="0" indent="0">
              <a:buNone/>
            </a:pPr>
            <a:r>
              <a:rPr lang="en-US" sz="3600" dirty="0"/>
              <a:t>- Pr. 25:24</a:t>
            </a:r>
          </a:p>
        </p:txBody>
      </p:sp>
    </p:spTree>
    <p:extLst>
      <p:ext uri="{BB962C8B-B14F-4D97-AF65-F5344CB8AC3E}">
        <p14:creationId xmlns:p14="http://schemas.microsoft.com/office/powerpoint/2010/main" val="47838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Ecclesiastes 7:1-15</a:t>
            </a:r>
          </a:p>
        </p:txBody>
      </p:sp>
      <p:sp>
        <p:nvSpPr>
          <p:cNvPr id="3" name="Text Placeholder 2"/>
          <p:cNvSpPr>
            <a:spLocks noGrp="1"/>
          </p:cNvSpPr>
          <p:nvPr>
            <p:ph type="body" sz="quarter" idx="10"/>
          </p:nvPr>
        </p:nvSpPr>
        <p:spPr>
          <a:xfrm>
            <a:off x="340749" y="1392031"/>
            <a:ext cx="4214196" cy="2891410"/>
          </a:xfrm>
        </p:spPr>
        <p:txBody>
          <a:bodyPr anchor="ctr">
            <a:normAutofit lnSpcReduction="10000"/>
          </a:bodyPr>
          <a:lstStyle/>
          <a:p>
            <a:pPr marL="0" indent="0" algn="r">
              <a:lnSpc>
                <a:spcPct val="150000"/>
              </a:lnSpc>
              <a:buNone/>
            </a:pPr>
            <a:r>
              <a:rPr lang="en-US" sz="4000" dirty="0"/>
              <a:t>7 Comparative</a:t>
            </a:r>
          </a:p>
          <a:p>
            <a:pPr marL="0" indent="0" algn="r">
              <a:lnSpc>
                <a:spcPct val="150000"/>
              </a:lnSpc>
              <a:buNone/>
            </a:pPr>
            <a:r>
              <a:rPr lang="en-US" sz="4000" dirty="0"/>
              <a:t>1 Contrastive</a:t>
            </a:r>
          </a:p>
          <a:p>
            <a:pPr marL="0" indent="0" algn="r">
              <a:lnSpc>
                <a:spcPct val="150000"/>
              </a:lnSpc>
              <a:buNone/>
            </a:pPr>
            <a:r>
              <a:rPr lang="en-US" sz="4000" dirty="0"/>
              <a:t>1 Completive </a:t>
            </a:r>
          </a:p>
        </p:txBody>
      </p:sp>
      <p:sp>
        <p:nvSpPr>
          <p:cNvPr id="5" name="TextBox 4"/>
          <p:cNvSpPr txBox="1"/>
          <p:nvPr/>
        </p:nvSpPr>
        <p:spPr>
          <a:xfrm>
            <a:off x="5765188" y="2584664"/>
            <a:ext cx="2149948" cy="769441"/>
          </a:xfrm>
          <a:prstGeom prst="rect">
            <a:avLst/>
          </a:prstGeom>
          <a:noFill/>
        </p:spPr>
        <p:txBody>
          <a:bodyPr wrap="none" rtlCol="0">
            <a:spAutoFit/>
          </a:bodyPr>
          <a:lstStyle/>
          <a:p>
            <a:r>
              <a:rPr lang="en-US" sz="4400" dirty="0">
                <a:latin typeface="Lato" charset="0"/>
                <a:ea typeface="Lato" charset="0"/>
                <a:cs typeface="Lato" charset="0"/>
              </a:rPr>
              <a:t>Devices</a:t>
            </a:r>
          </a:p>
        </p:txBody>
      </p:sp>
      <p:sp>
        <p:nvSpPr>
          <p:cNvPr id="6" name="TextBox 5"/>
          <p:cNvSpPr txBox="1"/>
          <p:nvPr/>
        </p:nvSpPr>
        <p:spPr>
          <a:xfrm>
            <a:off x="4683814" y="1196087"/>
            <a:ext cx="952505" cy="3154710"/>
          </a:xfrm>
          <a:prstGeom prst="rect">
            <a:avLst/>
          </a:prstGeom>
          <a:noFill/>
        </p:spPr>
        <p:txBody>
          <a:bodyPr wrap="none" rtlCol="0">
            <a:spAutoFit/>
          </a:bodyPr>
          <a:lstStyle/>
          <a:p>
            <a:r>
              <a:rPr lang="en-US" sz="19900" dirty="0">
                <a:latin typeface="Lato" charset="0"/>
                <a:ea typeface="Lato" charset="0"/>
                <a:cs typeface="Lato" charset="0"/>
              </a:rPr>
              <a:t>}</a:t>
            </a:r>
          </a:p>
        </p:txBody>
      </p:sp>
      <p:pic>
        <p:nvPicPr>
          <p:cNvPr id="4" name="Picture 3">
            <a:extLst>
              <a:ext uri="{FF2B5EF4-FFF2-40B4-BE49-F238E27FC236}">
                <a16:creationId xmlns:a16="http://schemas.microsoft.com/office/drawing/2014/main" id="{D2BCE042-3348-695F-74A2-2A9A506700A4}"/>
              </a:ext>
            </a:extLst>
          </p:cNvPr>
          <p:cNvPicPr>
            <a:picLocks noChangeAspect="1"/>
          </p:cNvPicPr>
          <p:nvPr/>
        </p:nvPicPr>
        <p:blipFill>
          <a:blip r:embed="rId2"/>
          <a:stretch>
            <a:fillRect/>
          </a:stretch>
        </p:blipFill>
        <p:spPr>
          <a:xfrm>
            <a:off x="668745" y="4283440"/>
            <a:ext cx="7772400" cy="860060"/>
          </a:xfrm>
          <a:prstGeom prst="rect">
            <a:avLst/>
          </a:prstGeom>
        </p:spPr>
      </p:pic>
    </p:spTree>
    <p:extLst>
      <p:ext uri="{BB962C8B-B14F-4D97-AF65-F5344CB8AC3E}">
        <p14:creationId xmlns:p14="http://schemas.microsoft.com/office/powerpoint/2010/main" val="3085610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Proverbs</a:t>
            </a:r>
          </a:p>
        </p:txBody>
      </p:sp>
      <p:sp>
        <p:nvSpPr>
          <p:cNvPr id="3" name="Text Placeholder 2"/>
          <p:cNvSpPr>
            <a:spLocks noGrp="1"/>
          </p:cNvSpPr>
          <p:nvPr>
            <p:ph type="body" sz="quarter" idx="10"/>
          </p:nvPr>
        </p:nvSpPr>
        <p:spPr>
          <a:xfrm>
            <a:off x="598488" y="1251438"/>
            <a:ext cx="7913687" cy="2588038"/>
          </a:xfrm>
        </p:spPr>
        <p:txBody>
          <a:bodyPr>
            <a:normAutofit fontScale="92500" lnSpcReduction="20000"/>
          </a:bodyPr>
          <a:lstStyle/>
          <a:p>
            <a:pPr marL="514350" indent="-514350">
              <a:buFont typeface="+mj-lt"/>
              <a:buAutoNum type="arabicPeriod"/>
            </a:pPr>
            <a:r>
              <a:rPr lang="en-US" sz="4400" b="1" dirty="0"/>
              <a:t>The value of a good name</a:t>
            </a:r>
          </a:p>
          <a:p>
            <a:pPr marL="0" indent="0">
              <a:buNone/>
            </a:pPr>
            <a:r>
              <a:rPr lang="en-US" dirty="0"/>
              <a:t>	</a:t>
            </a:r>
            <a:br>
              <a:rPr lang="en-US" dirty="0"/>
            </a:br>
            <a:r>
              <a:rPr lang="en-US" sz="4000" dirty="0"/>
              <a:t>A good name is better than</a:t>
            </a:r>
            <a:br>
              <a:rPr lang="en-US" sz="4000" dirty="0"/>
            </a:br>
            <a:r>
              <a:rPr lang="en-US" sz="4000" dirty="0"/>
              <a:t>a good ointment,</a:t>
            </a:r>
          </a:p>
          <a:p>
            <a:pPr marL="0" indent="0">
              <a:buNone/>
            </a:pPr>
            <a:r>
              <a:rPr lang="en-US" sz="3600" dirty="0"/>
              <a:t>- </a:t>
            </a:r>
            <a:r>
              <a:rPr lang="en-US" sz="3600" dirty="0" err="1"/>
              <a:t>Ecc</a:t>
            </a:r>
            <a:r>
              <a:rPr lang="en-US" sz="3600" dirty="0"/>
              <a:t>. 7:1a</a:t>
            </a:r>
          </a:p>
        </p:txBody>
      </p:sp>
      <p:pic>
        <p:nvPicPr>
          <p:cNvPr id="5" name="Picture 4">
            <a:extLst>
              <a:ext uri="{FF2B5EF4-FFF2-40B4-BE49-F238E27FC236}">
                <a16:creationId xmlns:a16="http://schemas.microsoft.com/office/drawing/2014/main" id="{1D4499F7-4612-5DFB-EB20-375237166004}"/>
              </a:ext>
            </a:extLst>
          </p:cNvPr>
          <p:cNvPicPr>
            <a:picLocks noChangeAspect="1"/>
          </p:cNvPicPr>
          <p:nvPr/>
        </p:nvPicPr>
        <p:blipFill>
          <a:blip r:embed="rId2"/>
          <a:stretch>
            <a:fillRect/>
          </a:stretch>
        </p:blipFill>
        <p:spPr>
          <a:xfrm>
            <a:off x="668745" y="3839476"/>
            <a:ext cx="7772400" cy="1304024"/>
          </a:xfrm>
          <a:prstGeom prst="rect">
            <a:avLst/>
          </a:prstGeom>
        </p:spPr>
      </p:pic>
    </p:spTree>
    <p:extLst>
      <p:ext uri="{BB962C8B-B14F-4D97-AF65-F5344CB8AC3E}">
        <p14:creationId xmlns:p14="http://schemas.microsoft.com/office/powerpoint/2010/main" val="3535286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Wisdom Proverbs</a:t>
            </a:r>
          </a:p>
        </p:txBody>
      </p:sp>
      <p:sp>
        <p:nvSpPr>
          <p:cNvPr id="3" name="Text Placeholder 2"/>
          <p:cNvSpPr>
            <a:spLocks noGrp="1"/>
          </p:cNvSpPr>
          <p:nvPr>
            <p:ph type="body" sz="quarter" idx="10"/>
          </p:nvPr>
        </p:nvSpPr>
        <p:spPr/>
        <p:txBody>
          <a:bodyPr>
            <a:normAutofit/>
          </a:bodyPr>
          <a:lstStyle/>
          <a:p>
            <a:pPr marL="742950" indent="-742950">
              <a:buFont typeface="+mj-lt"/>
              <a:buAutoNum type="arabicPeriod" startAt="2"/>
            </a:pPr>
            <a:r>
              <a:rPr lang="en-US" sz="4000" b="1" dirty="0"/>
              <a:t>Death is better than birth.</a:t>
            </a:r>
          </a:p>
          <a:p>
            <a:pPr marL="0" indent="0">
              <a:buNone/>
            </a:pPr>
            <a:br>
              <a:rPr lang="en-US" sz="2000" dirty="0"/>
            </a:br>
            <a:r>
              <a:rPr lang="en-US" sz="4000" dirty="0"/>
              <a:t>And the day of one’s death is better than the day of one’s birth.</a:t>
            </a:r>
            <a:br>
              <a:rPr lang="en-US" sz="4000" dirty="0"/>
            </a:br>
            <a:r>
              <a:rPr lang="en-US" sz="3600" dirty="0"/>
              <a:t>- </a:t>
            </a:r>
            <a:r>
              <a:rPr lang="en-US" sz="3600" dirty="0" err="1"/>
              <a:t>Ecc</a:t>
            </a:r>
            <a:r>
              <a:rPr lang="en-US" sz="3600" dirty="0"/>
              <a:t>. 7:1b</a:t>
            </a:r>
          </a:p>
        </p:txBody>
      </p:sp>
      <p:pic>
        <p:nvPicPr>
          <p:cNvPr id="5" name="Picture 4">
            <a:extLst>
              <a:ext uri="{FF2B5EF4-FFF2-40B4-BE49-F238E27FC236}">
                <a16:creationId xmlns:a16="http://schemas.microsoft.com/office/drawing/2014/main" id="{09F834C4-264A-23D4-F2AC-66323AFC15D6}"/>
              </a:ext>
            </a:extLst>
          </p:cNvPr>
          <p:cNvPicPr>
            <a:picLocks noChangeAspect="1"/>
          </p:cNvPicPr>
          <p:nvPr/>
        </p:nvPicPr>
        <p:blipFill>
          <a:blip r:embed="rId2"/>
          <a:stretch>
            <a:fillRect/>
          </a:stretch>
        </p:blipFill>
        <p:spPr>
          <a:xfrm>
            <a:off x="685800" y="4028607"/>
            <a:ext cx="7772400" cy="1114893"/>
          </a:xfrm>
          <a:prstGeom prst="rect">
            <a:avLst/>
          </a:prstGeom>
        </p:spPr>
      </p:pic>
    </p:spTree>
    <p:extLst>
      <p:ext uri="{BB962C8B-B14F-4D97-AF65-F5344CB8AC3E}">
        <p14:creationId xmlns:p14="http://schemas.microsoft.com/office/powerpoint/2010/main" val="223751624"/>
      </p:ext>
    </p:extLst>
  </p:cSld>
  <p:clrMapOvr>
    <a:masterClrMapping/>
  </p:clrMapOvr>
</p:sld>
</file>

<file path=ppt/theme/theme1.xml><?xml version="1.0" encoding="utf-8"?>
<a:theme xmlns:a="http://schemas.openxmlformats.org/drawingml/2006/main" name="With Title">
  <a:themeElements>
    <a:clrScheme name="All White">
      <a:dk1>
        <a:srgbClr val="FFFFFF"/>
      </a:dk1>
      <a:lt1>
        <a:srgbClr val="FFFFFF"/>
      </a:lt1>
      <a:dk2>
        <a:srgbClr val="FFFFFF"/>
      </a:dk2>
      <a:lt2>
        <a:srgbClr val="F8F8F8"/>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2049</TotalTime>
  <Words>1256</Words>
  <Application>Microsoft Macintosh PowerPoint</Application>
  <PresentationFormat>On-screen Show (16:9)</PresentationFormat>
  <Paragraphs>136</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Lato</vt:lpstr>
      <vt:lpstr>Lato Black</vt:lpstr>
      <vt:lpstr>Lato Regular</vt:lpstr>
      <vt:lpstr>With Title</vt:lpstr>
      <vt:lpstr>PowerPoint Presentation</vt:lpstr>
      <vt:lpstr>New Coming Soon: Ecclesiastes:  A Striving After the Wind  Wednesdays through November 8th  On Zoom @ 6:15 p.m.   Free PDF Book &amp; Student Workbook available for download at  www.BarrysBureau.com/Ecclesiastes.html Barry Johnson, Sr. - Facilitating</vt:lpstr>
      <vt:lpstr>PowerPoint Presentation</vt:lpstr>
      <vt:lpstr>Contrasting Parallelism</vt:lpstr>
      <vt:lpstr>Completive Parallelism</vt:lpstr>
      <vt:lpstr>Comparative Parallelism</vt:lpstr>
      <vt:lpstr>Ecclesiastes 7:1-15</vt:lpstr>
      <vt:lpstr>Wisdom Proverbs</vt:lpstr>
      <vt:lpstr>Wisdom Proverbs</vt:lpstr>
      <vt:lpstr>Wisdom Proverbs</vt:lpstr>
      <vt:lpstr>Wisdom Proverbs</vt:lpstr>
      <vt:lpstr>Wisdom Proverbs</vt:lpstr>
      <vt:lpstr>PowerPoint Presentation</vt:lpstr>
      <vt:lpstr>PowerPoint Presentation</vt:lpstr>
      <vt:lpstr>Wisdom Proverbs</vt:lpstr>
      <vt:lpstr>Wisdom Proverbs</vt:lpstr>
      <vt:lpstr>Advantages of Wisdom</vt:lpstr>
      <vt:lpstr>PowerPoint Presentation</vt:lpstr>
      <vt:lpstr>Advantages of Wisdom</vt:lpstr>
      <vt:lpstr>Wisdom Teaches Us Today…</vt:lpstr>
      <vt:lpstr>Wisdom at Work</vt:lpstr>
      <vt:lpstr>PowerPoint Presentation</vt:lpstr>
      <vt:lpstr>Wisdom at Work</vt:lpstr>
      <vt:lpstr>PowerPoint Presentation</vt:lpstr>
      <vt:lpstr>Strength to:</vt:lpstr>
      <vt:lpstr>Strength to:</vt:lpstr>
      <vt:lpstr>Strength to:</vt:lpstr>
      <vt:lpstr>Wisdom at Work</vt:lpstr>
      <vt:lpstr>Insights From Wisdom</vt:lpstr>
      <vt:lpstr>Insights From Wisdom</vt:lpstr>
      <vt:lpstr>PowerPoint Presentation</vt:lpstr>
      <vt:lpstr>Insights From Wisdom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HalBook</dc:creator>
  <cp:lastModifiedBy>Barry Johnson</cp:lastModifiedBy>
  <cp:revision>123</cp:revision>
  <dcterms:created xsi:type="dcterms:W3CDTF">2014-04-30T18:34:38Z</dcterms:created>
  <dcterms:modified xsi:type="dcterms:W3CDTF">2023-10-11T16:10:19Z</dcterms:modified>
</cp:coreProperties>
</file>