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64" r:id="rId3"/>
    <p:sldId id="262" r:id="rId4"/>
    <p:sldId id="263"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5" autoAdjust="0"/>
    <p:restoredTop sz="94643"/>
  </p:normalViewPr>
  <p:slideViewPr>
    <p:cSldViewPr snapToGrid="0" snapToObjects="1">
      <p:cViewPr>
        <p:scale>
          <a:sx n="120" d="100"/>
          <a:sy n="120" d="100"/>
        </p:scale>
        <p:origin x="31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4C9A8-25E1-4343-8F8E-30163AA6E24F}" type="datetimeFigureOut">
              <a:rPr lang="en-US" smtClean="0"/>
              <a:t>4/10/16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048A-D579-D94E-BE49-D894A78AF7B3}" type="slidenum">
              <a:rPr lang="en-US" smtClean="0"/>
              <a:t>‹#›</a:t>
            </a:fld>
            <a:endParaRPr lang="en-US"/>
          </a:p>
        </p:txBody>
      </p:sp>
    </p:spTree>
    <p:extLst>
      <p:ext uri="{BB962C8B-B14F-4D97-AF65-F5344CB8AC3E}">
        <p14:creationId xmlns:p14="http://schemas.microsoft.com/office/powerpoint/2010/main" val="140556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1FCC8-CAED-884E-B221-12C6C25089AD}" type="slidenum">
              <a:rPr lang="en-US" smtClean="0"/>
              <a:t>27</a:t>
            </a:fld>
            <a:endParaRPr lang="en-US"/>
          </a:p>
        </p:txBody>
      </p:sp>
    </p:spTree>
    <p:extLst>
      <p:ext uri="{BB962C8B-B14F-4D97-AF65-F5344CB8AC3E}">
        <p14:creationId xmlns:p14="http://schemas.microsoft.com/office/powerpoint/2010/main" val="38460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58881" y="3368324"/>
            <a:ext cx="2218765" cy="27732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58881" y="3368324"/>
            <a:ext cx="2218765" cy="277323"/>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2637118" y="1209243"/>
            <a:ext cx="3959412" cy="2047934"/>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76413" y="219849"/>
            <a:ext cx="8598647" cy="347809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76413" y="219849"/>
            <a:ext cx="8598647" cy="347809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76413" y="219849"/>
            <a:ext cx="8598647" cy="3966882"/>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4" name="Title 1"/>
          <p:cNvSpPr>
            <a:spLocks noGrp="1"/>
          </p:cNvSpPr>
          <p:nvPr>
            <p:ph type="title" hasCustomPrompt="1"/>
          </p:nvPr>
        </p:nvSpPr>
        <p:spPr>
          <a:xfrm>
            <a:off x="276413" y="4186731"/>
            <a:ext cx="5289175" cy="95676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8" y="421373"/>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9"/>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8"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lumMod val="95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lumMod val="95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lumMod val="95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lumMod val="95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11302" y="3368324"/>
            <a:ext cx="3732027" cy="277323"/>
          </a:xfrm>
        </p:spPr>
        <p:txBody>
          <a:bodyPr>
            <a:noAutofit/>
          </a:bodyPr>
          <a:lstStyle/>
          <a:p>
            <a:r>
              <a:rPr lang="en-US" sz="2000" dirty="0" smtClean="0"/>
              <a:t>Matthew 13:10-17</a:t>
            </a:r>
            <a:endParaRPr lang="en-US" sz="2000" dirty="0"/>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Zephaniah 1:17 (NIV) — 17 “I will bring such distress on all people that they will grope about like those who are blind, because they have sinned against the Lord. Their blood will be poured out like dust and their entrails like dung.</a:t>
            </a:r>
            <a:endParaRPr lang="en-US" dirty="0"/>
          </a:p>
        </p:txBody>
      </p:sp>
      <p:sp>
        <p:nvSpPr>
          <p:cNvPr id="3" name="Title 2"/>
          <p:cNvSpPr>
            <a:spLocks noGrp="1"/>
          </p:cNvSpPr>
          <p:nvPr>
            <p:ph type="title"/>
          </p:nvPr>
        </p:nvSpPr>
        <p:spPr/>
        <p:txBody>
          <a:bodyPr>
            <a:normAutofit/>
          </a:bodyPr>
          <a:lstStyle/>
          <a:p>
            <a:r>
              <a:rPr lang="en-US" sz="2000" b="1" dirty="0"/>
              <a:t>II. Spiritual blindness is a result of sin</a:t>
            </a:r>
            <a:endParaRPr lang="en-US" sz="2000" dirty="0"/>
          </a:p>
        </p:txBody>
      </p:sp>
    </p:spTree>
    <p:extLst>
      <p:ext uri="{BB962C8B-B14F-4D97-AF65-F5344CB8AC3E}">
        <p14:creationId xmlns:p14="http://schemas.microsoft.com/office/powerpoint/2010/main" val="1209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2 Corinthians 4:4 (NIV) — 4 The god of this age has blinded the minds of unbelievers, so that they cannot see the light of the gospel that displays the glory of Christ, who is the image of God.</a:t>
            </a:r>
            <a:endParaRPr lang="en-US" dirty="0"/>
          </a:p>
        </p:txBody>
      </p:sp>
      <p:sp>
        <p:nvSpPr>
          <p:cNvPr id="3" name="Title 2"/>
          <p:cNvSpPr>
            <a:spLocks noGrp="1"/>
          </p:cNvSpPr>
          <p:nvPr>
            <p:ph type="title"/>
          </p:nvPr>
        </p:nvSpPr>
        <p:spPr/>
        <p:txBody>
          <a:bodyPr>
            <a:normAutofit/>
          </a:bodyPr>
          <a:lstStyle/>
          <a:p>
            <a:r>
              <a:rPr lang="en-US" sz="2000" b="1" dirty="0" smtClean="0"/>
              <a:t>II. Spiritual </a:t>
            </a:r>
            <a:r>
              <a:rPr lang="en-US" sz="2000" b="1" dirty="0"/>
              <a:t>blindness is a result of sin</a:t>
            </a:r>
            <a:endParaRPr lang="en-US" sz="2000" dirty="0"/>
          </a:p>
        </p:txBody>
      </p:sp>
    </p:spTree>
    <p:extLst>
      <p:ext uri="{BB962C8B-B14F-4D97-AF65-F5344CB8AC3E}">
        <p14:creationId xmlns:p14="http://schemas.microsoft.com/office/powerpoint/2010/main" val="8822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b="1" dirty="0"/>
              <a:t>Romans 1:18–23 (NIV) — 18</a:t>
            </a:r>
            <a:r>
              <a:rPr lang="en-US" dirty="0"/>
              <a:t> The wrath of God is being revealed from heaven against all the godlessness and wickedness of people, who suppress the truth by their wickedness, </a:t>
            </a:r>
            <a:r>
              <a:rPr lang="en-US" b="1" dirty="0"/>
              <a:t>19</a:t>
            </a:r>
            <a:r>
              <a:rPr lang="en-US" dirty="0"/>
              <a:t> since what may be known about God is plain to them, because God has made it plain to them. </a:t>
            </a:r>
            <a:endParaRPr lang="en-US" dirty="0"/>
          </a:p>
        </p:txBody>
      </p:sp>
      <p:sp>
        <p:nvSpPr>
          <p:cNvPr id="3" name="Title 2"/>
          <p:cNvSpPr>
            <a:spLocks noGrp="1"/>
          </p:cNvSpPr>
          <p:nvPr>
            <p:ph type="title"/>
          </p:nvPr>
        </p:nvSpPr>
        <p:spPr>
          <a:xfrm>
            <a:off x="276413" y="4186731"/>
            <a:ext cx="5475801" cy="956769"/>
          </a:xfrm>
        </p:spPr>
        <p:txBody>
          <a:bodyPr>
            <a:normAutofit/>
          </a:bodyPr>
          <a:lstStyle/>
          <a:p>
            <a:r>
              <a:rPr lang="en-US" sz="2000" b="1" dirty="0"/>
              <a:t>III. The consequences of spiritual blindness</a:t>
            </a:r>
            <a:endParaRPr lang="en-US" sz="2000" dirty="0"/>
          </a:p>
        </p:txBody>
      </p:sp>
    </p:spTree>
    <p:extLst>
      <p:ext uri="{BB962C8B-B14F-4D97-AF65-F5344CB8AC3E}">
        <p14:creationId xmlns:p14="http://schemas.microsoft.com/office/powerpoint/2010/main" val="176404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algn="just"/>
            <a:r>
              <a:rPr lang="en-US" dirty="0"/>
              <a:t>Romans 1:18–23 (NIV) </a:t>
            </a:r>
            <a:r>
              <a:rPr lang="en-US" dirty="0" err="1" smtClean="0"/>
              <a:t>con’t</a:t>
            </a:r>
            <a:r>
              <a:rPr lang="en-US" dirty="0" smtClean="0"/>
              <a:t> — 20 </a:t>
            </a:r>
            <a:r>
              <a:rPr lang="en-US" dirty="0"/>
              <a:t>For since the creation of the world God’s invisible qualities—his eternal power and divine nature—have been clearly seen, being understood from what has been made, so that people are without excuse. 21 For although they knew God, they neither glorified him as God nor gave thanks to him, but their thinking became futile and their foolish hearts were darkened. </a:t>
            </a:r>
          </a:p>
        </p:txBody>
      </p:sp>
      <p:sp>
        <p:nvSpPr>
          <p:cNvPr id="3" name="Title 2"/>
          <p:cNvSpPr>
            <a:spLocks noGrp="1"/>
          </p:cNvSpPr>
          <p:nvPr>
            <p:ph type="title"/>
          </p:nvPr>
        </p:nvSpPr>
        <p:spPr>
          <a:xfrm>
            <a:off x="276413" y="4186731"/>
            <a:ext cx="5465168" cy="956769"/>
          </a:xfrm>
        </p:spPr>
        <p:txBody>
          <a:bodyPr>
            <a:normAutofit/>
          </a:bodyPr>
          <a:lstStyle/>
          <a:p>
            <a:r>
              <a:rPr lang="en-US" sz="2000" b="1" dirty="0"/>
              <a:t>III. The consequences of spiritual blindness</a:t>
            </a:r>
            <a:endParaRPr lang="en-US" sz="2000" dirty="0"/>
          </a:p>
        </p:txBody>
      </p:sp>
    </p:spTree>
    <p:extLst>
      <p:ext uri="{BB962C8B-B14F-4D97-AF65-F5344CB8AC3E}">
        <p14:creationId xmlns:p14="http://schemas.microsoft.com/office/powerpoint/2010/main" val="162296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Romans 1:18–23 (NIV) </a:t>
            </a:r>
            <a:r>
              <a:rPr lang="en-US" dirty="0" err="1"/>
              <a:t>con’t</a:t>
            </a:r>
            <a:r>
              <a:rPr lang="en-US" dirty="0"/>
              <a:t> — </a:t>
            </a:r>
            <a:r>
              <a:rPr lang="en-US" dirty="0" smtClean="0"/>
              <a:t>22 </a:t>
            </a:r>
            <a:r>
              <a:rPr lang="en-US" dirty="0"/>
              <a:t>Although they claimed to be wise, they became fools 23 and exchanged the glory of the immortal God for images made to look like a mortal human being and birds and animals and reptiles</a:t>
            </a:r>
            <a:r>
              <a:rPr lang="en-US" dirty="0" smtClean="0"/>
              <a:t>.</a:t>
            </a:r>
            <a:endParaRPr lang="en-US" dirty="0"/>
          </a:p>
        </p:txBody>
      </p:sp>
      <p:sp>
        <p:nvSpPr>
          <p:cNvPr id="3" name="Title 2"/>
          <p:cNvSpPr>
            <a:spLocks noGrp="1"/>
          </p:cNvSpPr>
          <p:nvPr>
            <p:ph type="title"/>
          </p:nvPr>
        </p:nvSpPr>
        <p:spPr>
          <a:xfrm>
            <a:off x="276413" y="4186731"/>
            <a:ext cx="5401373" cy="956769"/>
          </a:xfrm>
        </p:spPr>
        <p:txBody>
          <a:bodyPr>
            <a:normAutofit/>
          </a:bodyPr>
          <a:lstStyle/>
          <a:p>
            <a:r>
              <a:rPr lang="en-US" sz="2000" b="1" dirty="0"/>
              <a:t>III. The consequences of spiritual blindness</a:t>
            </a:r>
            <a:endParaRPr lang="en-US" sz="2000" dirty="0"/>
          </a:p>
        </p:txBody>
      </p:sp>
    </p:spTree>
    <p:extLst>
      <p:ext uri="{BB962C8B-B14F-4D97-AF65-F5344CB8AC3E}">
        <p14:creationId xmlns:p14="http://schemas.microsoft.com/office/powerpoint/2010/main" val="585844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1 John 2:11 (NIV) — 11 But anyone who hates a brother or sister is in the darkness and walks around in the darkness. They do not know where they are going, because the darkness has blinded them.</a:t>
            </a:r>
            <a:endParaRPr lang="en-US" dirty="0"/>
          </a:p>
        </p:txBody>
      </p:sp>
      <p:sp>
        <p:nvSpPr>
          <p:cNvPr id="3" name="Title 2"/>
          <p:cNvSpPr>
            <a:spLocks noGrp="1"/>
          </p:cNvSpPr>
          <p:nvPr>
            <p:ph type="title"/>
          </p:nvPr>
        </p:nvSpPr>
        <p:spPr>
          <a:xfrm>
            <a:off x="276413" y="4186731"/>
            <a:ext cx="5326945" cy="956769"/>
          </a:xfrm>
        </p:spPr>
        <p:txBody>
          <a:bodyPr>
            <a:normAutofit/>
          </a:bodyPr>
          <a:lstStyle/>
          <a:p>
            <a:r>
              <a:rPr lang="en-US" sz="2000" b="1" dirty="0" smtClean="0"/>
              <a:t>III. The </a:t>
            </a:r>
            <a:r>
              <a:rPr lang="en-US" sz="2000" b="1" dirty="0"/>
              <a:t>consequences of spiritual </a:t>
            </a:r>
            <a:r>
              <a:rPr lang="en-US" sz="2000" b="1" dirty="0" smtClean="0"/>
              <a:t>blindness</a:t>
            </a:r>
            <a:endParaRPr lang="en-US" sz="2000" dirty="0"/>
          </a:p>
        </p:txBody>
      </p:sp>
    </p:spTree>
    <p:extLst>
      <p:ext uri="{BB962C8B-B14F-4D97-AF65-F5344CB8AC3E}">
        <p14:creationId xmlns:p14="http://schemas.microsoft.com/office/powerpoint/2010/main" val="117065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2 Corinthians 4:6 (NIV) — 6 For God, who said, “Let light shine out of darkness,” made his light shine in our hearts to give us the light of the knowledge of God’s glory displayed in the face of Christ.</a:t>
            </a:r>
            <a:endParaRPr lang="en-US" dirty="0"/>
          </a:p>
        </p:txBody>
      </p:sp>
      <p:sp>
        <p:nvSpPr>
          <p:cNvPr id="3" name="Title 2"/>
          <p:cNvSpPr>
            <a:spLocks noGrp="1"/>
          </p:cNvSpPr>
          <p:nvPr>
            <p:ph type="title"/>
          </p:nvPr>
        </p:nvSpPr>
        <p:spPr/>
        <p:txBody>
          <a:bodyPr>
            <a:normAutofit/>
          </a:bodyPr>
          <a:lstStyle/>
          <a:p>
            <a:r>
              <a:rPr lang="en-US" sz="2000" b="1" dirty="0" smtClean="0"/>
              <a:t>IV. The </a:t>
            </a:r>
            <a:r>
              <a:rPr lang="en-US" sz="2000" b="1" dirty="0"/>
              <a:t>removal of spiritual </a:t>
            </a:r>
            <a:r>
              <a:rPr lang="en-US" sz="2000" b="1" dirty="0" smtClean="0"/>
              <a:t>blindness</a:t>
            </a:r>
            <a:endParaRPr lang="en-US" sz="2000" dirty="0"/>
          </a:p>
        </p:txBody>
      </p:sp>
    </p:spTree>
    <p:extLst>
      <p:ext uri="{BB962C8B-B14F-4D97-AF65-F5344CB8AC3E}">
        <p14:creationId xmlns:p14="http://schemas.microsoft.com/office/powerpoint/2010/main" val="7955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Isaiah 1:3 (NIV) — 3 The ox knows its master, the donkey its owner’s manger, but Israel does not know, my people do not understand.”</a:t>
            </a:r>
            <a:endParaRPr lang="en-US" dirty="0"/>
          </a:p>
        </p:txBody>
      </p:sp>
      <p:sp>
        <p:nvSpPr>
          <p:cNvPr id="3" name="Title 2"/>
          <p:cNvSpPr>
            <a:spLocks noGrp="1"/>
          </p:cNvSpPr>
          <p:nvPr>
            <p:ph type="title"/>
          </p:nvPr>
        </p:nvSpPr>
        <p:spPr/>
        <p:txBody>
          <a:bodyPr>
            <a:normAutofit/>
          </a:bodyPr>
          <a:lstStyle/>
          <a:p>
            <a:r>
              <a:rPr lang="en-US" sz="2000" dirty="0"/>
              <a:t>V. Examples of spiritual </a:t>
            </a:r>
            <a:r>
              <a:rPr lang="en-US" sz="2000" dirty="0" smtClean="0"/>
              <a:t>blindness</a:t>
            </a:r>
            <a:r>
              <a:rPr lang="en-US" sz="2000" b="1" dirty="0" smtClean="0"/>
              <a:t/>
            </a:r>
            <a:br>
              <a:rPr lang="en-US" sz="2000" b="1" dirty="0" smtClean="0"/>
            </a:br>
            <a:r>
              <a:rPr lang="en-US" b="1" u="sng" dirty="0" smtClean="0"/>
              <a:t>A. The </a:t>
            </a:r>
            <a:r>
              <a:rPr lang="en-US" b="1" u="sng" dirty="0"/>
              <a:t>spiritual blindness of Israel</a:t>
            </a:r>
            <a:endParaRPr lang="en-US" u="sng" dirty="0"/>
          </a:p>
        </p:txBody>
      </p:sp>
    </p:spTree>
    <p:extLst>
      <p:ext uri="{BB962C8B-B14F-4D97-AF65-F5344CB8AC3E}">
        <p14:creationId xmlns:p14="http://schemas.microsoft.com/office/powerpoint/2010/main" val="1551112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Matthew 15:14 (NIV) — 14 Leave them; they are blind guides. If the blind lead the blind, both will fall into a pit.”</a:t>
            </a:r>
            <a:endParaRPr lang="en-US" dirty="0"/>
          </a:p>
        </p:txBody>
      </p:sp>
      <p:sp>
        <p:nvSpPr>
          <p:cNvPr id="3" name="Title 2"/>
          <p:cNvSpPr>
            <a:spLocks noGrp="1"/>
          </p:cNvSpPr>
          <p:nvPr>
            <p:ph type="title"/>
          </p:nvPr>
        </p:nvSpPr>
        <p:spPr/>
        <p:txBody>
          <a:bodyPr>
            <a:normAutofit/>
          </a:bodyPr>
          <a:lstStyle/>
          <a:p>
            <a:r>
              <a:rPr lang="en-US" sz="2000" dirty="0"/>
              <a:t>V. Examples of spiritual </a:t>
            </a:r>
            <a:r>
              <a:rPr lang="en-US" sz="2000" dirty="0" smtClean="0"/>
              <a:t>blindness</a:t>
            </a:r>
            <a:r>
              <a:rPr lang="en-US" sz="2000" b="1" dirty="0" smtClean="0"/>
              <a:t/>
            </a:r>
            <a:br>
              <a:rPr lang="en-US" sz="2000" b="1" dirty="0" smtClean="0"/>
            </a:br>
            <a:r>
              <a:rPr lang="en-US" b="1" u="sng" dirty="0" smtClean="0"/>
              <a:t>B. The </a:t>
            </a:r>
            <a:r>
              <a:rPr lang="en-US" b="1" u="sng" dirty="0"/>
              <a:t>spiritual blindness of leaders</a:t>
            </a:r>
            <a:endParaRPr lang="en-US" u="sng" dirty="0"/>
          </a:p>
        </p:txBody>
      </p:sp>
    </p:spTree>
    <p:extLst>
      <p:ext uri="{BB962C8B-B14F-4D97-AF65-F5344CB8AC3E}">
        <p14:creationId xmlns:p14="http://schemas.microsoft.com/office/powerpoint/2010/main" val="177081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John 14:9 (NIV) — 9 Jesus answered: “Don’t you know me, Philip, even after I have been among you such a long time? Anyone who has seen me has seen the Father. How can you say, ‘Show us the Father’?</a:t>
            </a:r>
            <a:endParaRPr lang="en-US" dirty="0"/>
          </a:p>
        </p:txBody>
      </p:sp>
      <p:sp>
        <p:nvSpPr>
          <p:cNvPr id="3" name="Title 2"/>
          <p:cNvSpPr>
            <a:spLocks noGrp="1"/>
          </p:cNvSpPr>
          <p:nvPr>
            <p:ph type="title"/>
          </p:nvPr>
        </p:nvSpPr>
        <p:spPr/>
        <p:txBody>
          <a:bodyPr>
            <a:normAutofit/>
          </a:bodyPr>
          <a:lstStyle/>
          <a:p>
            <a:r>
              <a:rPr lang="en-US" sz="2000" dirty="0"/>
              <a:t>V. Examples of spiritual </a:t>
            </a:r>
            <a:r>
              <a:rPr lang="en-US" sz="2000" dirty="0" smtClean="0"/>
              <a:t>blindness</a:t>
            </a:r>
            <a:r>
              <a:rPr lang="en-US" sz="2000" b="1" dirty="0" smtClean="0"/>
              <a:t/>
            </a:r>
            <a:br>
              <a:rPr lang="en-US" sz="2000" b="1" dirty="0" smtClean="0"/>
            </a:br>
            <a:r>
              <a:rPr lang="en-US" b="1" u="sng" dirty="0" smtClean="0"/>
              <a:t>C. The </a:t>
            </a:r>
            <a:r>
              <a:rPr lang="en-US" b="1" u="sng" dirty="0"/>
              <a:t>spiritual blindness of believers</a:t>
            </a:r>
            <a:endParaRPr lang="en-US" u="sng" dirty="0"/>
          </a:p>
        </p:txBody>
      </p:sp>
    </p:spTree>
    <p:extLst>
      <p:ext uri="{BB962C8B-B14F-4D97-AF65-F5344CB8AC3E}">
        <p14:creationId xmlns:p14="http://schemas.microsoft.com/office/powerpoint/2010/main" val="211441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Central Idea / Synopsis</a:t>
            </a:r>
            <a:r>
              <a:rPr lang="en-US" b="1" dirty="0" smtClean="0"/>
              <a:t>:</a:t>
            </a:r>
          </a:p>
          <a:p>
            <a:endParaRPr lang="en-US" dirty="0"/>
          </a:p>
          <a:p>
            <a:r>
              <a:rPr lang="en-US" dirty="0"/>
              <a:t>An inability or unwillingness to perceive the truth of the gospel</a:t>
            </a:r>
            <a:r>
              <a:rPr lang="en-US" dirty="0" smtClean="0"/>
              <a:t>.</a:t>
            </a:r>
            <a:endParaRPr lang="en-US" dirty="0"/>
          </a:p>
        </p:txBody>
      </p:sp>
    </p:spTree>
    <p:extLst>
      <p:ext uri="{BB962C8B-B14F-4D97-AF65-F5344CB8AC3E}">
        <p14:creationId xmlns:p14="http://schemas.microsoft.com/office/powerpoint/2010/main" val="1720859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lgn="just"/>
            <a:r>
              <a:rPr lang="en-US" dirty="0"/>
              <a:t>Revelation 3:17–18 (NIV) — 17 You say, ‘I am rich; I have acquired wealth and do not need a thing.’ But you do not realize that you are wretched, pitiful, poor, blind and naked. 18 I counsel you to buy from me gold refined in the fire, so you can become rich; and white clothes to wear, so you can cover your shameful nakedness; and salve to put on your eyes, so you can see.</a:t>
            </a:r>
            <a:endParaRPr lang="en-US" dirty="0"/>
          </a:p>
        </p:txBody>
      </p:sp>
      <p:sp>
        <p:nvSpPr>
          <p:cNvPr id="3" name="Title 2"/>
          <p:cNvSpPr>
            <a:spLocks noGrp="1"/>
          </p:cNvSpPr>
          <p:nvPr>
            <p:ph type="title"/>
          </p:nvPr>
        </p:nvSpPr>
        <p:spPr/>
        <p:txBody>
          <a:bodyPr>
            <a:normAutofit/>
          </a:bodyPr>
          <a:lstStyle/>
          <a:p>
            <a:r>
              <a:rPr lang="en-US" sz="2000" dirty="0" smtClean="0"/>
              <a:t>V. Examples </a:t>
            </a:r>
            <a:r>
              <a:rPr lang="en-US" sz="2000" dirty="0"/>
              <a:t>of spiritual </a:t>
            </a:r>
            <a:r>
              <a:rPr lang="en-US" sz="2000" dirty="0" smtClean="0"/>
              <a:t>blindness</a:t>
            </a:r>
            <a:r>
              <a:rPr lang="en-US" sz="2000" b="1" dirty="0" smtClean="0"/>
              <a:t/>
            </a:r>
            <a:br>
              <a:rPr lang="en-US" sz="2000" b="1" dirty="0" smtClean="0"/>
            </a:br>
            <a:r>
              <a:rPr lang="en-US" b="1" u="sng" dirty="0" smtClean="0"/>
              <a:t>D. The </a:t>
            </a:r>
            <a:r>
              <a:rPr lang="en-US" b="1" u="sng" dirty="0"/>
              <a:t>spiritual blindness of a church</a:t>
            </a:r>
            <a:endParaRPr lang="en-US" u="sng" dirty="0"/>
          </a:p>
        </p:txBody>
      </p:sp>
    </p:spTree>
    <p:extLst>
      <p:ext uri="{BB962C8B-B14F-4D97-AF65-F5344CB8AC3E}">
        <p14:creationId xmlns:p14="http://schemas.microsoft.com/office/powerpoint/2010/main" val="153506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normAutofit fontScale="70000" lnSpcReduction="20000"/>
          </a:bodyPr>
          <a:lstStyle/>
          <a:p>
            <a:r>
              <a:rPr lang="en-US" u="sng" dirty="0"/>
              <a:t>HEAR</a:t>
            </a:r>
          </a:p>
          <a:p>
            <a:r>
              <a:rPr lang="en-US" dirty="0"/>
              <a:t>Luke 6:47–</a:t>
            </a:r>
            <a:r>
              <a:rPr lang="pt-PT" dirty="0"/>
              <a:t>49 (ESV)</a:t>
            </a:r>
            <a:endParaRPr lang="en-US" dirty="0"/>
          </a:p>
          <a:p>
            <a:r>
              <a:rPr lang="en-US" b="1" baseline="30000" dirty="0"/>
              <a:t>47 </a:t>
            </a:r>
            <a:r>
              <a:rPr lang="en-US" dirty="0"/>
              <a:t>Everyone who comes to me and hears my words and does them, I will show you what he is like: </a:t>
            </a:r>
            <a:r>
              <a:rPr lang="en-US" b="1" baseline="30000" dirty="0"/>
              <a:t>48 </a:t>
            </a:r>
            <a:r>
              <a:rPr lang="en-US" dirty="0"/>
              <a:t>he is like a man building a house, who dug deep and laid the foundation on the rock. And when a flood arose, the stream broke against that house and could not shake it, because it had been well built. </a:t>
            </a:r>
            <a:r>
              <a:rPr lang="en-US" b="1" baseline="30000" dirty="0"/>
              <a:t>49 </a:t>
            </a:r>
            <a:r>
              <a:rPr lang="en-US" dirty="0"/>
              <a:t>But the one who hears and does not do them is like a man who built a house on the ground without a foundation. When the stream broke against it, immediately it fell, and the ruin of that house was great</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20594847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lstStyle/>
          <a:p>
            <a:r>
              <a:rPr lang="en-US" b="1" u="sng" dirty="0"/>
              <a:t>BELIEVE</a:t>
            </a:r>
            <a:endParaRPr lang="en-US" u="sng" dirty="0"/>
          </a:p>
          <a:p>
            <a:r>
              <a:rPr lang="en-US" dirty="0"/>
              <a:t>Hebrews 11:6 (ESV)</a:t>
            </a:r>
          </a:p>
          <a:p>
            <a:r>
              <a:rPr lang="en-US" baseline="30000" dirty="0"/>
              <a:t>6</a:t>
            </a:r>
            <a:r>
              <a:rPr lang="en-US" dirty="0"/>
              <a:t> And without faith it is impossible to please him, for whoever would draw near to God must believe that he exists and that he rewards those who seek him</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619426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normAutofit fontScale="92500" lnSpcReduction="10000"/>
          </a:bodyPr>
          <a:lstStyle/>
          <a:p>
            <a:r>
              <a:rPr lang="en-US" b="1" u="sng" dirty="0"/>
              <a:t>REPENT</a:t>
            </a:r>
            <a:endParaRPr lang="en-US" u="sng" dirty="0"/>
          </a:p>
          <a:p>
            <a:r>
              <a:rPr lang="en-US" dirty="0"/>
              <a:t>Luke 13:3 (ESV)</a:t>
            </a:r>
          </a:p>
          <a:p>
            <a:r>
              <a:rPr lang="en-US" b="1" baseline="30000" dirty="0"/>
              <a:t>3 </a:t>
            </a:r>
            <a:r>
              <a:rPr lang="en-US" dirty="0"/>
              <a:t>No, I tell you; but unless you repent, you will all likewise perish.</a:t>
            </a:r>
          </a:p>
          <a:p>
            <a:r>
              <a:rPr lang="en-US" dirty="0"/>
              <a:t>Acts 17:30 (ESV)</a:t>
            </a:r>
          </a:p>
          <a:p>
            <a:r>
              <a:rPr lang="en-US" baseline="30000" dirty="0"/>
              <a:t>30</a:t>
            </a:r>
            <a:r>
              <a:rPr lang="en-US" dirty="0"/>
              <a:t> The times of ignorance God overlooked, but now he commands all people everywhere to repent</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18458812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normAutofit fontScale="70000" lnSpcReduction="20000"/>
          </a:bodyPr>
          <a:lstStyle/>
          <a:p>
            <a:r>
              <a:rPr lang="en-US" b="1" u="sng" dirty="0"/>
              <a:t>CONFESS</a:t>
            </a:r>
            <a:endParaRPr lang="en-US" u="sng" dirty="0"/>
          </a:p>
          <a:p>
            <a:r>
              <a:rPr lang="en-US" dirty="0"/>
              <a:t>Matthew 10:32–</a:t>
            </a:r>
            <a:r>
              <a:rPr lang="pt-PT" dirty="0"/>
              <a:t>33 (ESV)</a:t>
            </a:r>
            <a:endParaRPr lang="en-US" dirty="0"/>
          </a:p>
          <a:p>
            <a:r>
              <a:rPr lang="en-US" b="1" baseline="30000" dirty="0"/>
              <a:t>32 </a:t>
            </a:r>
            <a:r>
              <a:rPr lang="en-US" dirty="0"/>
              <a:t>So everyone who acknowledges me before men, I also will acknowledge before my Father who is in heaven, </a:t>
            </a:r>
            <a:r>
              <a:rPr lang="en-US" b="1" baseline="30000" dirty="0"/>
              <a:t>33 </a:t>
            </a:r>
            <a:r>
              <a:rPr lang="en-US" dirty="0"/>
              <a:t>but whoever denies me before men, I also will deny before my Father who is in heaven.</a:t>
            </a:r>
          </a:p>
          <a:p>
            <a:r>
              <a:rPr lang="de-DE" dirty="0"/>
              <a:t>Romans 10:9</a:t>
            </a:r>
            <a:r>
              <a:rPr lang="en-US" dirty="0"/>
              <a:t>–</a:t>
            </a:r>
            <a:r>
              <a:rPr lang="pt-PT" dirty="0"/>
              <a:t>10 (ESV)</a:t>
            </a:r>
            <a:endParaRPr lang="en-US" dirty="0"/>
          </a:p>
          <a:p>
            <a:r>
              <a:rPr lang="en-US" baseline="30000" dirty="0"/>
              <a:t>9</a:t>
            </a:r>
            <a:r>
              <a:rPr lang="en-US" dirty="0"/>
              <a:t> because, if you confess with your mouth that Jesus is Lord and believe in your heart that God raised him from the dead, you will be saved. </a:t>
            </a:r>
            <a:r>
              <a:rPr lang="en-US" baseline="30000" dirty="0"/>
              <a:t>10</a:t>
            </a:r>
            <a:r>
              <a:rPr lang="en-US" dirty="0"/>
              <a:t> For with the heart one believes and is justified, and with the mouth one confesses and is saved</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1177068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normAutofit fontScale="70000" lnSpcReduction="20000"/>
          </a:bodyPr>
          <a:lstStyle/>
          <a:p>
            <a:r>
              <a:rPr lang="en-US" b="1" u="sng" dirty="0"/>
              <a:t>BE BAPTIZED</a:t>
            </a:r>
            <a:endParaRPr lang="en-US" u="sng" dirty="0"/>
          </a:p>
          <a:p>
            <a:r>
              <a:rPr lang="it-IT" dirty="0"/>
              <a:t>Romans 6:3</a:t>
            </a:r>
            <a:r>
              <a:rPr lang="en-US" dirty="0"/>
              <a:t>–</a:t>
            </a:r>
            <a:r>
              <a:rPr lang="pt-PT" dirty="0"/>
              <a:t>4 (ESV)</a:t>
            </a:r>
            <a:endParaRPr lang="en-US" dirty="0"/>
          </a:p>
          <a:p>
            <a:r>
              <a:rPr lang="en-US" baseline="30000" dirty="0"/>
              <a:t>3</a:t>
            </a:r>
            <a:r>
              <a:rPr lang="en-US" dirty="0"/>
              <a:t> Do you not know that all of us who have been baptized into Christ Jesus were baptized into his death? </a:t>
            </a:r>
            <a:r>
              <a:rPr lang="en-US" baseline="30000" dirty="0"/>
              <a:t>4</a:t>
            </a:r>
            <a:r>
              <a:rPr lang="en-US" dirty="0"/>
              <a:t> We were buried therefore with him by baptism into death, in order that, just as Christ was raised from the dead by the glory of the Father, we too might walk in newness of life.</a:t>
            </a:r>
          </a:p>
          <a:p>
            <a:r>
              <a:rPr lang="en-US" dirty="0"/>
              <a:t>1 Peter 3:21 (ESV)</a:t>
            </a:r>
          </a:p>
          <a:p>
            <a:r>
              <a:rPr lang="en-US" baseline="30000" dirty="0"/>
              <a:t>21</a:t>
            </a:r>
            <a:r>
              <a:rPr lang="en-US" dirty="0"/>
              <a:t> Baptism, which corresponds to this, now saves you, not as a removal of dirt from the body but as an appeal to God for a good conscience, through the resurrection of Jesus Christ</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3633265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normAutofit fontScale="92500" lnSpcReduction="10000"/>
          </a:bodyPr>
          <a:lstStyle/>
          <a:p>
            <a:r>
              <a:rPr lang="en-US" b="1" u="sng" dirty="0"/>
              <a:t>REMAIN STEADFAST</a:t>
            </a:r>
            <a:endParaRPr lang="en-US" u="sng" dirty="0"/>
          </a:p>
          <a:p>
            <a:r>
              <a:rPr lang="en-US" dirty="0"/>
              <a:t>Galatians 5:4 (ESV)</a:t>
            </a:r>
          </a:p>
          <a:p>
            <a:r>
              <a:rPr lang="en-US" baseline="30000" dirty="0"/>
              <a:t>4</a:t>
            </a:r>
            <a:r>
              <a:rPr lang="en-US" dirty="0"/>
              <a:t> You are severed from Christ, you who would be justified by the law; you have fallen away from grace.</a:t>
            </a:r>
          </a:p>
          <a:p>
            <a:r>
              <a:rPr lang="pt-PT" dirty="0"/>
              <a:t>1 </a:t>
            </a:r>
            <a:r>
              <a:rPr lang="pt-PT" dirty="0" err="1"/>
              <a:t>Corinthians</a:t>
            </a:r>
            <a:r>
              <a:rPr lang="pt-PT" dirty="0"/>
              <a:t> 10:12 (ESV)</a:t>
            </a:r>
            <a:endParaRPr lang="en-US" dirty="0"/>
          </a:p>
          <a:p>
            <a:r>
              <a:rPr lang="en-US" baseline="30000" dirty="0"/>
              <a:t>12</a:t>
            </a:r>
            <a:r>
              <a:rPr lang="en-US" dirty="0"/>
              <a:t> Therefore let anyone who thinks that he stands take heed lest he fall</a:t>
            </a:r>
            <a:r>
              <a:rPr lang="en-US" dirty="0" smtClean="0"/>
              <a:t>.</a:t>
            </a:r>
            <a:endParaRPr lang="en-US" dirty="0"/>
          </a:p>
        </p:txBody>
      </p:sp>
      <p:pic>
        <p:nvPicPr>
          <p:cNvPr id="3" name="officeArt object"/>
          <p:cNvPicPr/>
          <p:nvPr/>
        </p:nvPicPr>
        <p:blipFill>
          <a:blip r:embed="rId2">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11336871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20110" y="421372"/>
            <a:ext cx="5266691" cy="4354160"/>
          </a:xfrm>
        </p:spPr>
        <p:txBody>
          <a:bodyPr/>
          <a:lstStyle/>
          <a:p>
            <a:r>
              <a:rPr lang="en-US" b="1" u="sng" dirty="0" smtClean="0"/>
              <a:t>Be Restored</a:t>
            </a:r>
            <a:endParaRPr lang="en-US" b="1" u="sng" dirty="0"/>
          </a:p>
          <a:p>
            <a:r>
              <a:rPr lang="en-US" dirty="0"/>
              <a:t>Acts 8:22 (ESV) </a:t>
            </a:r>
          </a:p>
          <a:p>
            <a:r>
              <a:rPr lang="en-US" b="1" baseline="30000" dirty="0"/>
              <a:t>22 </a:t>
            </a:r>
            <a:r>
              <a:rPr lang="en-US" dirty="0"/>
              <a:t>Repent, therefore, of this wickedness of yours, and pray to the Lord that, if possible, the intent of your heart may be forgiven you. </a:t>
            </a:r>
          </a:p>
        </p:txBody>
      </p:sp>
      <p:pic>
        <p:nvPicPr>
          <p:cNvPr id="3" name="officeArt object"/>
          <p:cNvPicPr/>
          <p:nvPr/>
        </p:nvPicPr>
        <p:blipFill>
          <a:blip r:embed="rId3">
            <a:extLst/>
          </a:blip>
          <a:stretch>
            <a:fillRect/>
          </a:stretch>
        </p:blipFill>
        <p:spPr>
          <a:xfrm rot="5400000">
            <a:off x="-861695" y="861695"/>
            <a:ext cx="5143500" cy="3420110"/>
          </a:xfrm>
          <a:prstGeom prst="rect">
            <a:avLst/>
          </a:prstGeom>
          <a:ln w="12700" cap="flat">
            <a:noFill/>
            <a:miter lim="400000"/>
          </a:ln>
          <a:effectLst/>
        </p:spPr>
      </p:pic>
    </p:spTree>
    <p:extLst>
      <p:ext uri="{BB962C8B-B14F-4D97-AF65-F5344CB8AC3E}">
        <p14:creationId xmlns:p14="http://schemas.microsoft.com/office/powerpoint/2010/main" val="10696120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0703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571500" indent="-571500" algn="l">
              <a:buFont typeface="+mj-lt"/>
              <a:buAutoNum type="romanUcPeriod"/>
            </a:pPr>
            <a:r>
              <a:rPr lang="en-US" b="1" dirty="0"/>
              <a:t>Unbelievers are spiritually blind</a:t>
            </a:r>
          </a:p>
          <a:p>
            <a:pPr marL="571500" indent="-571500" algn="just">
              <a:buFont typeface="+mj-lt"/>
              <a:buAutoNum type="romanUcPeriod"/>
            </a:pPr>
            <a:r>
              <a:rPr lang="en-US" b="1" dirty="0" smtClean="0"/>
              <a:t>Spiritual </a:t>
            </a:r>
            <a:r>
              <a:rPr lang="en-US" b="1" dirty="0"/>
              <a:t>blindness is a result of sin</a:t>
            </a:r>
            <a:endParaRPr lang="en-US" dirty="0"/>
          </a:p>
          <a:p>
            <a:pPr marL="571500" indent="-571500" algn="l">
              <a:buFont typeface="+mj-lt"/>
              <a:buAutoNum type="romanUcPeriod"/>
            </a:pPr>
            <a:r>
              <a:rPr lang="en-US" b="1" dirty="0"/>
              <a:t>The consequences of spiritual blindness</a:t>
            </a:r>
          </a:p>
          <a:p>
            <a:pPr marL="571500" indent="-571500" algn="l">
              <a:buFont typeface="+mj-lt"/>
              <a:buAutoNum type="romanUcPeriod"/>
            </a:pPr>
            <a:r>
              <a:rPr lang="en-US" b="1" dirty="0" smtClean="0"/>
              <a:t>The </a:t>
            </a:r>
            <a:r>
              <a:rPr lang="en-US" b="1" dirty="0"/>
              <a:t>removal of spiritual blindness</a:t>
            </a:r>
            <a:endParaRPr lang="en-US" dirty="0"/>
          </a:p>
          <a:p>
            <a:pPr marL="571500" indent="-571500" algn="l">
              <a:buFont typeface="+mj-lt"/>
              <a:buAutoNum type="romanUcPeriod"/>
            </a:pPr>
            <a:r>
              <a:rPr lang="en-US" b="1" dirty="0"/>
              <a:t>Examples of spiritual </a:t>
            </a:r>
            <a:r>
              <a:rPr lang="en-US" b="1" dirty="0" smtClean="0"/>
              <a:t>blindness</a:t>
            </a:r>
            <a:endParaRPr lang="en-US" b="1" dirty="0"/>
          </a:p>
        </p:txBody>
      </p:sp>
    </p:spTree>
    <p:extLst>
      <p:ext uri="{BB962C8B-B14F-4D97-AF65-F5344CB8AC3E}">
        <p14:creationId xmlns:p14="http://schemas.microsoft.com/office/powerpoint/2010/main" val="92046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just"/>
            <a:r>
              <a:rPr lang="en-US" b="1" dirty="0" smtClean="0"/>
              <a:t>I. Unbelievers </a:t>
            </a:r>
            <a:r>
              <a:rPr lang="en-US" b="1" dirty="0"/>
              <a:t>are spiritually blind</a:t>
            </a:r>
            <a:endParaRPr lang="en-US" dirty="0"/>
          </a:p>
          <a:p>
            <a:pPr algn="just"/>
            <a:r>
              <a:rPr lang="en-US" b="1" dirty="0"/>
              <a:t>1 Corinthians 2:14 (NIV) — 14</a:t>
            </a:r>
            <a:r>
              <a:rPr lang="en-US" dirty="0"/>
              <a:t> The person without the Spirit does not accept the things that come from the Spirit of God but considers them foolishness, and cannot understand them because they are discerned only through the Spirit</a:t>
            </a:r>
            <a:r>
              <a:rPr lang="en-US" dirty="0" smtClean="0"/>
              <a:t>.</a:t>
            </a:r>
            <a:endParaRPr lang="en-US" dirty="0"/>
          </a:p>
        </p:txBody>
      </p:sp>
    </p:spTree>
    <p:extLst>
      <p:ext uri="{BB962C8B-B14F-4D97-AF65-F5344CB8AC3E}">
        <p14:creationId xmlns:p14="http://schemas.microsoft.com/office/powerpoint/2010/main" val="54425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marL="514350" indent="-514350" algn="just">
              <a:buAutoNum type="alphaUcPeriod"/>
            </a:pPr>
            <a:r>
              <a:rPr lang="en-US" b="1" dirty="0" smtClean="0"/>
              <a:t>The </a:t>
            </a:r>
            <a:r>
              <a:rPr lang="en-US" b="1" dirty="0"/>
              <a:t>blindness both of idols and those who worship </a:t>
            </a:r>
            <a:r>
              <a:rPr lang="en-US" b="1" dirty="0" smtClean="0"/>
              <a:t>them</a:t>
            </a:r>
          </a:p>
          <a:p>
            <a:pPr marL="514350" indent="-514350" algn="just">
              <a:buAutoNum type="alphaUcPeriod"/>
            </a:pPr>
            <a:endParaRPr lang="en-US" b="1" dirty="0"/>
          </a:p>
          <a:p>
            <a:pPr algn="just"/>
            <a:r>
              <a:rPr lang="en-US" dirty="0"/>
              <a:t>Isaiah 44:9 (NIV) — 9 All who make idols are nothing, and the things they treasure are worthless. Those who would speak up for them are blind; they are ignorant, to their own shame.</a:t>
            </a:r>
            <a:endParaRPr lang="en-US" dirty="0"/>
          </a:p>
        </p:txBody>
      </p:sp>
      <p:sp>
        <p:nvSpPr>
          <p:cNvPr id="3" name="Title 2"/>
          <p:cNvSpPr>
            <a:spLocks noGrp="1"/>
          </p:cNvSpPr>
          <p:nvPr>
            <p:ph type="title"/>
          </p:nvPr>
        </p:nvSpPr>
        <p:spPr>
          <a:xfrm>
            <a:off x="382773" y="3772646"/>
            <a:ext cx="5182816" cy="956769"/>
          </a:xfrm>
        </p:spPr>
        <p:txBody>
          <a:bodyPr>
            <a:normAutofit/>
          </a:bodyPr>
          <a:lstStyle/>
          <a:p>
            <a:r>
              <a:rPr lang="en-US" sz="2000" b="1" dirty="0" smtClean="0"/>
              <a:t>I. Unbelievers </a:t>
            </a:r>
            <a:r>
              <a:rPr lang="en-US" sz="2000" b="1" dirty="0"/>
              <a:t>are spiritually blind</a:t>
            </a:r>
            <a:endParaRPr lang="en-US" sz="2000" dirty="0"/>
          </a:p>
        </p:txBody>
      </p:sp>
    </p:spTree>
    <p:extLst>
      <p:ext uri="{BB962C8B-B14F-4D97-AF65-F5344CB8AC3E}">
        <p14:creationId xmlns:p14="http://schemas.microsoft.com/office/powerpoint/2010/main" val="6407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pPr algn="just"/>
            <a:r>
              <a:rPr lang="en-US" b="1" dirty="0"/>
              <a:t>A. The blindness both of idols and those who worship them:</a:t>
            </a:r>
          </a:p>
          <a:p>
            <a:pPr algn="just"/>
            <a:endParaRPr lang="en-US" b="1" dirty="0" smtClean="0"/>
          </a:p>
          <a:p>
            <a:pPr algn="just"/>
            <a:r>
              <a:rPr lang="en-US" dirty="0" smtClean="0"/>
              <a:t>Isaiah </a:t>
            </a:r>
            <a:r>
              <a:rPr lang="en-US" dirty="0"/>
              <a:t>44:18–19 (NIV) — 18 They know nothing, they understand nothing; their eyes are plastered over so they cannot see, and their minds closed so they cannot understand. 19 No one stops to think, no one has the knowledge or understanding to say, “Half of it I used for fuel; I even baked bread over its coals, I roasted meat and I ate. Shall I make a detestable thing from what is left? Shall I bow down to a block of wood?</a:t>
            </a:r>
            <a:endParaRPr lang="en-US" dirty="0"/>
          </a:p>
        </p:txBody>
      </p:sp>
      <p:sp>
        <p:nvSpPr>
          <p:cNvPr id="3" name="Title 2"/>
          <p:cNvSpPr>
            <a:spLocks noGrp="1"/>
          </p:cNvSpPr>
          <p:nvPr>
            <p:ph type="title"/>
          </p:nvPr>
        </p:nvSpPr>
        <p:spPr>
          <a:xfrm>
            <a:off x="276413" y="3772646"/>
            <a:ext cx="5289175" cy="956769"/>
          </a:xfrm>
        </p:spPr>
        <p:txBody>
          <a:bodyPr>
            <a:normAutofit/>
          </a:bodyPr>
          <a:lstStyle/>
          <a:p>
            <a:r>
              <a:rPr lang="en-US" sz="2000" b="1" dirty="0" smtClean="0"/>
              <a:t>I. Unbelievers </a:t>
            </a:r>
            <a:r>
              <a:rPr lang="en-US" sz="2000" b="1" dirty="0"/>
              <a:t>are spiritually </a:t>
            </a:r>
            <a:r>
              <a:rPr lang="en-US" sz="2000" b="1" dirty="0" smtClean="0"/>
              <a:t>blind</a:t>
            </a:r>
            <a:endParaRPr lang="en-US" sz="2000" dirty="0"/>
          </a:p>
        </p:txBody>
      </p:sp>
    </p:spTree>
    <p:extLst>
      <p:ext uri="{BB962C8B-B14F-4D97-AF65-F5344CB8AC3E}">
        <p14:creationId xmlns:p14="http://schemas.microsoft.com/office/powerpoint/2010/main" val="56378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pPr algn="just"/>
            <a:r>
              <a:rPr lang="en-US" b="1" dirty="0" smtClean="0"/>
              <a:t>B. Jesus </a:t>
            </a:r>
            <a:r>
              <a:rPr lang="en-US" b="1" dirty="0"/>
              <a:t>Christ speaks in parables because of the spiritual dullness of the </a:t>
            </a:r>
            <a:r>
              <a:rPr lang="en-US" b="1" dirty="0" smtClean="0"/>
              <a:t>people</a:t>
            </a:r>
          </a:p>
          <a:p>
            <a:pPr algn="just"/>
            <a:endParaRPr lang="en-US" b="1" dirty="0" smtClean="0"/>
          </a:p>
          <a:p>
            <a:pPr algn="just"/>
            <a:r>
              <a:rPr lang="en-US" dirty="0"/>
              <a:t>Matthew 13:13–15 (NIV) — 13 This is why I speak to them in parables: “Though seeing, they do not see; though hearing, they do not hear or understand. 14 In them is fulfilled the prophecy of Isaiah: “ ‘You will be ever hearing but never understanding; you will be ever seeing but never perceiving. 15 For this people’s heart has become calloused; they hardly hear with their ears, and they have closed their eyes. Otherwise they might see with their eyes, hear with their ears, understand with their hearts and turn, and I would heal them.’</a:t>
            </a:r>
            <a:endParaRPr lang="en-US" dirty="0"/>
          </a:p>
        </p:txBody>
      </p:sp>
      <p:sp>
        <p:nvSpPr>
          <p:cNvPr id="3" name="Title 2"/>
          <p:cNvSpPr>
            <a:spLocks noGrp="1"/>
          </p:cNvSpPr>
          <p:nvPr>
            <p:ph type="title"/>
          </p:nvPr>
        </p:nvSpPr>
        <p:spPr>
          <a:xfrm>
            <a:off x="276413" y="4186731"/>
            <a:ext cx="5289175" cy="956769"/>
          </a:xfrm>
        </p:spPr>
        <p:txBody>
          <a:bodyPr>
            <a:normAutofit/>
          </a:bodyPr>
          <a:lstStyle/>
          <a:p>
            <a:r>
              <a:rPr lang="en-US" sz="2000" b="1" dirty="0"/>
              <a:t>I. Unbelievers are spiritually blind</a:t>
            </a:r>
            <a:endParaRPr lang="en-US" sz="2000" dirty="0"/>
          </a:p>
        </p:txBody>
      </p:sp>
    </p:spTree>
    <p:extLst>
      <p:ext uri="{BB962C8B-B14F-4D97-AF65-F5344CB8AC3E}">
        <p14:creationId xmlns:p14="http://schemas.microsoft.com/office/powerpoint/2010/main" val="210793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10000"/>
          </a:bodyPr>
          <a:lstStyle/>
          <a:p>
            <a:pPr algn="just"/>
            <a:r>
              <a:rPr lang="en-US" b="1" dirty="0" smtClean="0"/>
              <a:t>B. Jesus </a:t>
            </a:r>
            <a:r>
              <a:rPr lang="en-US" b="1" dirty="0"/>
              <a:t>Christ speaks in parables because of the spiritual dullness of the </a:t>
            </a:r>
            <a:r>
              <a:rPr lang="en-US" b="1" dirty="0" smtClean="0"/>
              <a:t>people</a:t>
            </a:r>
          </a:p>
          <a:p>
            <a:pPr algn="just"/>
            <a:endParaRPr lang="en-US" b="1" dirty="0" smtClean="0"/>
          </a:p>
          <a:p>
            <a:pPr algn="just"/>
            <a:r>
              <a:rPr lang="en-US" dirty="0"/>
              <a:t>Isaiah 6:9–10 (NIV) — 9 He said, “Go and tell this people: “ ‘Be ever hearing, but never understanding; be ever seeing, but never perceiving.’ 10 Make the heart of this people calloused; make their ears dull and close their eyes. Otherwise they might see with their eyes, hear with their ears, understand with their hearts, and turn and be healed.”</a:t>
            </a:r>
            <a:endParaRPr lang="en-US" dirty="0"/>
          </a:p>
        </p:txBody>
      </p:sp>
      <p:sp>
        <p:nvSpPr>
          <p:cNvPr id="3" name="Title 2"/>
          <p:cNvSpPr>
            <a:spLocks noGrp="1"/>
          </p:cNvSpPr>
          <p:nvPr>
            <p:ph type="title"/>
          </p:nvPr>
        </p:nvSpPr>
        <p:spPr>
          <a:xfrm>
            <a:off x="350875" y="4186731"/>
            <a:ext cx="5214714" cy="956769"/>
          </a:xfrm>
        </p:spPr>
        <p:txBody>
          <a:bodyPr>
            <a:normAutofit/>
          </a:bodyPr>
          <a:lstStyle/>
          <a:p>
            <a:r>
              <a:rPr lang="en-US" sz="2000" b="1" dirty="0"/>
              <a:t>I. Unbelievers are spiritually blind</a:t>
            </a:r>
            <a:endParaRPr lang="en-US" sz="2000" dirty="0"/>
          </a:p>
        </p:txBody>
      </p:sp>
    </p:spTree>
    <p:extLst>
      <p:ext uri="{BB962C8B-B14F-4D97-AF65-F5344CB8AC3E}">
        <p14:creationId xmlns:p14="http://schemas.microsoft.com/office/powerpoint/2010/main" val="6180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just"/>
            <a:r>
              <a:rPr lang="en-US" dirty="0"/>
              <a:t>Lamentations 4:14 (NIV) — 14 Now they grope through the streets as if they were blind. They are so defiled with blood that no one dares to touch their garments.</a:t>
            </a:r>
            <a:endParaRPr lang="en-US" dirty="0"/>
          </a:p>
        </p:txBody>
      </p:sp>
      <p:sp>
        <p:nvSpPr>
          <p:cNvPr id="3" name="Title 2"/>
          <p:cNvSpPr>
            <a:spLocks noGrp="1"/>
          </p:cNvSpPr>
          <p:nvPr>
            <p:ph type="title"/>
          </p:nvPr>
        </p:nvSpPr>
        <p:spPr/>
        <p:txBody>
          <a:bodyPr>
            <a:normAutofit/>
          </a:bodyPr>
          <a:lstStyle/>
          <a:p>
            <a:r>
              <a:rPr lang="en-US" sz="2000" b="1" dirty="0"/>
              <a:t>II. Spiritual blindness is a result of sin</a:t>
            </a:r>
            <a:endParaRPr lang="en-US" sz="2000" dirty="0"/>
          </a:p>
        </p:txBody>
      </p:sp>
    </p:spTree>
    <p:extLst>
      <p:ext uri="{BB962C8B-B14F-4D97-AF65-F5344CB8AC3E}">
        <p14:creationId xmlns:p14="http://schemas.microsoft.com/office/powerpoint/2010/main" val="68270413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160</TotalTime>
  <Words>1286</Words>
  <Application>Microsoft Macintosh PowerPoint</Application>
  <PresentationFormat>On-screen Show (16:9)</PresentationFormat>
  <Paragraphs>81</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Adelle-Regular</vt:lpstr>
      <vt:lpstr>Apple Chancery</vt:lpstr>
      <vt:lpstr>Calibri</vt:lpstr>
      <vt:lpstr>Trebuchet MS</vt:lpstr>
      <vt:lpstr>Arial</vt:lpstr>
      <vt:lpstr>Default</vt:lpstr>
      <vt:lpstr>PowerPoint Presentation</vt:lpstr>
      <vt:lpstr>PowerPoint Presentation</vt:lpstr>
      <vt:lpstr>PowerPoint Presentation</vt:lpstr>
      <vt:lpstr>PowerPoint Presentation</vt:lpstr>
      <vt:lpstr>I. Unbelievers are spiritually blind</vt:lpstr>
      <vt:lpstr>I. Unbelievers are spiritually blind</vt:lpstr>
      <vt:lpstr>I. Unbelievers are spiritually blind</vt:lpstr>
      <vt:lpstr>I. Unbelievers are spiritually blind</vt:lpstr>
      <vt:lpstr>II. Spiritual blindness is a result of sin</vt:lpstr>
      <vt:lpstr>II. Spiritual blindness is a result of sin</vt:lpstr>
      <vt:lpstr>II. Spiritual blindness is a result of sin</vt:lpstr>
      <vt:lpstr>III. The consequences of spiritual blindness</vt:lpstr>
      <vt:lpstr>III. The consequences of spiritual blindness</vt:lpstr>
      <vt:lpstr>III. The consequences of spiritual blindness</vt:lpstr>
      <vt:lpstr>III. The consequences of spiritual blindness</vt:lpstr>
      <vt:lpstr>IV. The removal of spiritual blindness</vt:lpstr>
      <vt:lpstr>V. Examples of spiritual blindness A. The spiritual blindness of Israel</vt:lpstr>
      <vt:lpstr>V. Examples of spiritual blindness B. The spiritual blindness of leaders</vt:lpstr>
      <vt:lpstr>V. Examples of spiritual blindness C. The spiritual blindness of believers</vt:lpstr>
      <vt:lpstr>V. Examples of spiritual blindness D. The spiritual blindness of a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Barry Johnson</cp:lastModifiedBy>
  <cp:revision>26</cp:revision>
  <dcterms:created xsi:type="dcterms:W3CDTF">2014-03-26T14:03:34Z</dcterms:created>
  <dcterms:modified xsi:type="dcterms:W3CDTF">2016-04-10T13:34:12Z</dcterms:modified>
</cp:coreProperties>
</file>