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media1.m4a"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5B585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072B5B"/>
          </a:solidFill>
        </a:fill>
      </a:tcStyle>
    </a:band2H>
    <a:firstCol>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5B5854"/>
      </a:tcTxStyle>
      <a:tcStyle>
        <a:tcBdr>
          <a:left>
            <a:ln w="12700" cap="flat">
              <a:noFill/>
              <a:miter lim="400000"/>
            </a:ln>
          </a:left>
          <a:right>
            <a:ln w="12700" cap="flat">
              <a:noFill/>
              <a:miter lim="400000"/>
            </a:ln>
          </a:right>
          <a:top>
            <a:ln w="508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rgbClr val="072B5B"/>
          </a:solidFill>
        </a:fill>
      </a:tcStyle>
    </a:lastRow>
    <a:firstRow>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254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0D0CF"/>
          </a:solidFill>
        </a:fill>
      </a:tcStyle>
    </a:wholeTbl>
    <a:band2H>
      <a:tcTxStyle b="def" i="def"/>
      <a:tcStyle>
        <a:tcBdr/>
        <a:fill>
          <a:solidFill>
            <a:srgbClr val="E9E9E9"/>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Row>
  </a:tblStyle>
  <a:tblStyle styleId="{2708684C-4D16-4618-839F-0558EEFCDFE6}" styleName="">
    <a:tblBg/>
    <a:wholeTbl>
      <a:tcTxStyle b="off" i="off">
        <a:font>
          <a:latin typeface="Futura"/>
          <a:ea typeface="Futura"/>
          <a:cs typeface="Futura"/>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firstCol>
    <a:la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508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lastRow>
    <a:fir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254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There is link on this page where you can download the APP for Evangelism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Answer is B. An environment characterized by mutuall respect,…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marL="266094" indent="-266094">
              <a:buClr>
                <a:srgbClr val="9A958E"/>
              </a:buClr>
              <a:buSzPct val="75000"/>
              <a:buChar char="•"/>
            </a:pPr>
            <a:r>
              <a:t>C. Evangelism at Home</a:t>
            </a:r>
          </a:p>
          <a:p>
            <a:pPr marL="266094" indent="-266094">
              <a:buClr>
                <a:srgbClr val="9A958E"/>
              </a:buClr>
              <a:buSzPct val="75000"/>
              <a:buChar char="•"/>
            </a:pPr>
            <a:r>
              <a:t>Evangelism should not be confined to far-flung missions or the public square. </a:t>
            </a:r>
            <a:r>
              <a:rPr b="1" u="sng"/>
              <a:t>It begins at home</a:t>
            </a:r>
            <a:r>
              <a:t>, within the family unit. </a:t>
            </a:r>
            <a:r>
              <a:rPr b="1" u="sng"/>
              <a:t>Parents are called to be the primary evangelists</a:t>
            </a:r>
            <a:r>
              <a:t> for their children, guiding and nurturing their spiritual development from an early age (Deuteronomy 6:6-9). Equally, </a:t>
            </a:r>
            <a:r>
              <a:rPr b="1" u="sng"/>
              <a:t>children can channel God's love to their parents and siblings</a:t>
            </a:r>
            <a:r>
              <a:t>, living out their faith in daily interactions. By fostering a culture of open conversation about faith at home, families can support each other in their spiritual journeys and become each other's </a:t>
            </a:r>
            <a:r>
              <a:rPr b="1" u="sng"/>
              <a:t>most vital witnesses</a:t>
            </a:r>
            <a:r>
              <a:t>.</a:t>
            </a:r>
          </a:p>
          <a:p>
            <a:pPr/>
          </a:p>
          <a:p>
            <a:pPr/>
            <a:r>
              <a:t>Deuteronomy 6:6–9 (ESV)</a:t>
            </a:r>
          </a:p>
          <a:p>
            <a:pPr/>
            <a:r>
              <a:t>6 And these words that I command you today </a:t>
            </a:r>
            <a:r>
              <a:rPr b="1" u="sng"/>
              <a:t>shall be on your heart</a:t>
            </a:r>
            <a:r>
              <a:t>. 7 You shall </a:t>
            </a:r>
            <a:r>
              <a:rPr b="1" u="sng"/>
              <a:t>teach them diligently</a:t>
            </a:r>
            <a:r>
              <a:t> to your children, and shall talk of them when you sit in your house, and when you walk by the way, and when you lie down, and when you rise. 8 You shall </a:t>
            </a:r>
            <a:r>
              <a:rPr b="1" u="sng"/>
              <a:t>bind them as a sign</a:t>
            </a:r>
            <a:r>
              <a:t> on your hand, and they shall be as frontlets between your eyes. 9 </a:t>
            </a:r>
            <a:r>
              <a:rPr b="1" u="sng"/>
              <a:t>You shall write them</a:t>
            </a:r>
            <a:r>
              <a:t> on the doorposts of your house and on your gates.</a:t>
            </a:r>
          </a:p>
          <a:p>
            <a:pPr/>
          </a:p>
          <a:p>
            <a:pPr marL="266094" indent="-266094">
              <a:buClr>
                <a:srgbClr val="9A958E"/>
              </a:buClr>
              <a:buSzPct val="75000"/>
              <a:buChar char="•"/>
            </a:pPr>
            <a:r>
              <a:t>Ask question #4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Answer is A. Evangelism should start within the family unit,…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An example for the importance of Evangelism beginning at Home…</a:t>
            </a:r>
          </a:p>
          <a:p>
            <a:pPr/>
          </a:p>
          <a:p>
            <a:pPr/>
            <a:r>
              <a:t>If in our church, there are 500 members. How many members would there be in 40 years if 50% of the current membership would each add one new member a year for 20 years? Then 50% of those new members would add 1 new member every other year for 20 years. Then of those new members, 50% of them would add 1 new member each every 4 years for 20 years. How many new members would that equal?</a:t>
            </a:r>
          </a:p>
          <a:p>
            <a:pPr/>
          </a:p>
          <a:p>
            <a:pPr/>
            <a:r>
              <a:t>Let's break down the progression based on the information provided:</a:t>
            </a:r>
          </a:p>
          <a:p>
            <a:pPr/>
          </a:p>
          <a:p>
            <a:pPr marL="294105" indent="-294105">
              <a:buSzPct val="100000"/>
              <a:buAutoNum type="arabicPeriod" startAt="1"/>
            </a:pPr>
            <a:r>
              <a:t>**Year 1 to Year 20:** 50% of the current members (500 members) add one new member each year. </a:t>
            </a:r>
          </a:p>
          <a:p>
            <a:pPr lvl="1" marL="802105" indent="-294105">
              <a:buSzPct val="100000"/>
              <a:buAutoNum type="arabicPeriod" startAt="1"/>
            </a:pPr>
            <a:r>
              <a:t>So, \(0.50 \times 500 = </a:t>
            </a:r>
            <a:r>
              <a:rPr b="1" u="sng"/>
              <a:t>250</a:t>
            </a:r>
            <a:r>
              <a:t>\) new members each year for 20 years.</a:t>
            </a:r>
          </a:p>
          <a:p>
            <a:pPr/>
          </a:p>
          <a:p>
            <a:pPr/>
            <a:r>
              <a:t>2. **Year 21 to Year 40:** 50% of the members added in Year 20 (250 members) add one new member every other year. </a:t>
            </a:r>
          </a:p>
          <a:p>
            <a:pPr/>
            <a:r>
              <a:t>	So, (0.50 \times 250 = 125). </a:t>
            </a:r>
          </a:p>
          <a:p>
            <a:pPr/>
            <a:r>
              <a:t>	This means </a:t>
            </a:r>
            <a:r>
              <a:rPr b="1" u="sng"/>
              <a:t>125</a:t>
            </a:r>
            <a:r>
              <a:t> new members each year for the next 20 years.</a:t>
            </a:r>
          </a:p>
          <a:p>
            <a:pPr/>
          </a:p>
          <a:p>
            <a:pPr/>
            <a:r>
              <a:t>3. **Year 41 to Year 60:** 50% of the members added in Year 40 (125 members) add one new member every 4 years. So, \(0.50 \times 125 = 62.5\). Since you can't have a fraction of a person, let's round down to 62. </a:t>
            </a:r>
          </a:p>
          <a:p>
            <a:pPr/>
            <a:r>
              <a:t>	This means </a:t>
            </a:r>
            <a:r>
              <a:rPr b="1" u="sng"/>
              <a:t>62</a:t>
            </a:r>
            <a:r>
              <a:t> new members each year for the next 20 years.</a:t>
            </a:r>
          </a:p>
          <a:p>
            <a:pPr/>
          </a:p>
          <a:p>
            <a:pPr/>
            <a:r>
              <a:t>Now, let's calculate the total number of new members added over the 40-year period:</a:t>
            </a:r>
          </a:p>
          <a:p>
            <a:pPr/>
          </a:p>
          <a:p>
            <a:pPr/>
            <a:r>
              <a:t>[250 times 20 + 125 times 20 + 62 times 20 = 5000 + 2500 + 1240 = </a:t>
            </a:r>
            <a:r>
              <a:rPr b="1" u="sng"/>
              <a:t>8740</a:t>
            </a:r>
            <a:r>
              <a:t>]</a:t>
            </a:r>
          </a:p>
          <a:p>
            <a:pPr/>
          </a:p>
          <a:p>
            <a:pPr/>
            <a:r>
              <a:t>So, over the 40-year period, your church would add a total of 8740 new members. If you add this to the initial membership of 500, you would have (</a:t>
            </a:r>
            <a:r>
              <a:rPr b="1" u="sng"/>
              <a:t>500 + 8740 = 9240</a:t>
            </a:r>
            <a:r>
              <a:t>) members after 40 years.</a:t>
            </a:r>
          </a:p>
          <a:p>
            <a:pPr/>
          </a:p>
          <a:p>
            <a:pPr/>
            <a:r>
              <a:t>Stop here completing week #1 of Evangelism: Where…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marL="266094" indent="-266094">
              <a:buClr>
                <a:srgbClr val="9A958E"/>
              </a:buClr>
              <a:buSzPct val="75000"/>
              <a:buChar char="•"/>
            </a:pPr>
            <a:r>
              <a:t>D. Evangelism in the Workplace</a:t>
            </a:r>
          </a:p>
          <a:p>
            <a:pPr marL="266094" indent="-266094">
              <a:buClr>
                <a:srgbClr val="9A958E"/>
              </a:buClr>
              <a:buSzPct val="75000"/>
              <a:buChar char="•"/>
            </a:pPr>
            <a:r>
              <a:t>The workplace is another significant environment for evangelism. Christians are called to be </a:t>
            </a:r>
            <a:r>
              <a:rPr b="1" u="sng"/>
              <a:t>'salt and light' in their places of work</a:t>
            </a:r>
            <a:r>
              <a:t>, reflecting Christ's love in their interactions with colleagues, superiors, and clients (Matthew 5:13-16). </a:t>
            </a:r>
            <a:r>
              <a:rPr b="1" u="sng"/>
              <a:t>This doesn't mean imposing our beliefs on others but rather showcasing</a:t>
            </a:r>
            <a:r>
              <a:t> the Gospel through our work ethics, attitudes, and the respectful way we treat others. It's about </a:t>
            </a:r>
            <a:r>
              <a:rPr b="1" u="sng"/>
              <a:t>creating a godly influence</a:t>
            </a:r>
            <a:r>
              <a:t> that arouses curiosity and fosters opportunities for spiritual conversations. </a:t>
            </a:r>
          </a:p>
          <a:p>
            <a:pPr marL="266094" indent="-266094">
              <a:buClr>
                <a:srgbClr val="9A958E"/>
              </a:buClr>
              <a:buSzPct val="75000"/>
              <a:buChar char="•"/>
            </a:pPr>
            <a:r>
              <a:t>Ask question #5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Answer is B. Christians are called to reflect Christ’s love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marL="266094" indent="-266094">
              <a:buClr>
                <a:srgbClr val="9A958E"/>
              </a:buClr>
              <a:buSzPct val="75000"/>
              <a:buChar char="•"/>
            </a:pPr>
            <a:r>
              <a:t>E. Evangelism in the Community</a:t>
            </a:r>
          </a:p>
          <a:p>
            <a:pPr marL="266094" indent="-266094">
              <a:buClr>
                <a:srgbClr val="9A958E"/>
              </a:buClr>
              <a:buSzPct val="75000"/>
              <a:buChar char="•"/>
            </a:pPr>
            <a:r>
              <a:t>Lastly, our </a:t>
            </a:r>
            <a:r>
              <a:rPr b="1" u="sng"/>
              <a:t>broader communities</a:t>
            </a:r>
            <a:r>
              <a:t> should be a field for evangelism. Whether it's our neighbors, the local grocery store owner, the gym trainer, or the parents at our kids' school, we have unique relationships with a variety of people </a:t>
            </a:r>
            <a:r>
              <a:rPr b="1" u="sng"/>
              <a:t>(Mark 12:31)</a:t>
            </a:r>
            <a:r>
              <a:t>. Our responsibility is to be prepared to share the gospel in ways that are respectful and meaningful to them. This can be through </a:t>
            </a:r>
            <a:r>
              <a:rPr b="1" u="sng"/>
              <a:t>acts of service (love language)</a:t>
            </a:r>
            <a:r>
              <a:t>, community involvement, or simply by displaying a Christlike character in our daily interactions. By being a </a:t>
            </a:r>
            <a:r>
              <a:rPr b="1" u="sng"/>
              <a:t>living testament</a:t>
            </a:r>
            <a:r>
              <a:t> of God's grace, we can encourage others to seek the transformation only Jesus can bring.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Answer is C. Christians are responsible for sharing the gospel in respectful and meaningful ways with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marL="266094" indent="-266094">
              <a:buClr>
                <a:srgbClr val="9A958E"/>
              </a:buClr>
              <a:buSzPct val="75000"/>
              <a:buChar char="•"/>
            </a:pPr>
            <a:r>
              <a:t>F. Evangelism Online</a:t>
            </a:r>
          </a:p>
          <a:p>
            <a:pPr marL="266094" indent="-266094">
              <a:buClr>
                <a:srgbClr val="9A958E"/>
              </a:buClr>
              <a:buSzPct val="75000"/>
              <a:buChar char="•"/>
            </a:pPr>
            <a:r>
              <a:t>The internet has opened up a new evangelistic frontier in this </a:t>
            </a:r>
            <a:r>
              <a:rPr b="1" u="sng"/>
              <a:t>digital age</a:t>
            </a:r>
            <a:r>
              <a:t>. With the power of social media platforms, blogs, podcasts, and online forums, the gospel can be shared with a global audience at the click of a button </a:t>
            </a:r>
            <a:r>
              <a:rPr b="1" u="sng"/>
              <a:t>(Matthew 28:19)</a:t>
            </a:r>
            <a:r>
              <a:t>. Online evangelism allows us to connect with people we may never meet in person, </a:t>
            </a:r>
            <a:r>
              <a:rPr b="1" u="sng"/>
              <a:t>transcending geographical and cultural boundaries</a:t>
            </a:r>
            <a:r>
              <a:t>. It's not just about posting Bible verses or sermon snippets; it's about engaging in thoughtful discussions, offering spiritual support, and creating a welcoming online community where faith can be explored. However, online evangelism also </a:t>
            </a:r>
            <a:r>
              <a:rPr b="1" u="sng"/>
              <a:t>requires discernment and respect</a:t>
            </a:r>
            <a:r>
              <a:t> for diversity, ensuring that the message of Christ is shared in a way that is both impactful and respectful to the digital audience.</a:t>
            </a:r>
          </a:p>
          <a:p>
            <a:pPr marL="266094" indent="-266094">
              <a:buClr>
                <a:srgbClr val="9A958E"/>
              </a:buClr>
              <a:buSzPct val="75000"/>
              <a:buChar char="•"/>
            </a:pPr>
            <a:r>
              <a:t>Ask question #7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Answer is D. Christians should use online platforms to connect with a globla audience,…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Let me know how you have created environments and opportunities to share the Gospel.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Answer: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 Answer: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   Answer: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   Answer: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Answer: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   Answer: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   Answer: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marL="266094" indent="-266094">
              <a:buClr>
                <a:srgbClr val="9A958E"/>
              </a:buClr>
              <a:buSzPct val="75000"/>
              <a:buChar char="•"/>
            </a:pPr>
            <a:r>
              <a:t>IV. Where: Creating Environments for Evangelism</a:t>
            </a:r>
          </a:p>
          <a:p>
            <a:pPr marL="266094" indent="-266094">
              <a:buClr>
                <a:srgbClr val="9A958E"/>
              </a:buClr>
              <a:buSzPct val="75000"/>
              <a:buChar char="•"/>
            </a:pPr>
            <a:r>
              <a:t>We need to </a:t>
            </a:r>
            <a:r>
              <a:rPr b="1" u="sng"/>
              <a:t>understand "Where" evangelism takes place</a:t>
            </a:r>
            <a:r>
              <a:t>. The short answer is evangelism must occur where the Good News needs to be sown. Evangelism needs to happen where people need to be introduced to the God of the Bible. Where we evangelize is very important because it will help us to narrow down the places we would go if we were to plan. The task of evangelism can seem so big that we might give up before we start; therefore, if you are planning an evangelistic campaign, you have predetermined where to go. Without planning a campaign, you can </a:t>
            </a:r>
            <a:r>
              <a:rPr b="1" u="sng"/>
              <a:t>create environments for evangelism to happen naturally</a:t>
            </a:r>
            <a:r>
              <a:t>.</a:t>
            </a:r>
          </a:p>
          <a:p>
            <a:pPr marL="266094" indent="-266094">
              <a:buClr>
                <a:srgbClr val="9A958E"/>
              </a:buClr>
              <a:buSzPct val="75000"/>
              <a:buChar char="•"/>
            </a:pPr>
            <a:r>
              <a:t>It can be argued that evangelism needs to happen everywhere all the time. This is why Being Evangelism versus Doing Evangelism is so important. If we are "Being Evangelism," it is happening even if we haven't planned to do it. The Saint who is Being Evangelism is </a:t>
            </a:r>
            <a:r>
              <a:rPr b="1" u="sng"/>
              <a:t>always prepared and creates the atmosphere to sow God's will into any discussion</a:t>
            </a:r>
            <a:r>
              <a:t>. Being Evangelism allows us to reflect on the Will of God on any topic, </a:t>
            </a:r>
            <a:r>
              <a:rPr b="1" u="sng"/>
              <a:t>helping others see a worldview that accepts the existence of a sovereign God</a:t>
            </a:r>
            <a:r>
              <a:t>.</a:t>
            </a:r>
          </a:p>
          <a:p>
            <a:pPr marL="266094" indent="-266094">
              <a:buClr>
                <a:srgbClr val="9A958E"/>
              </a:buClr>
              <a:buSzPct val="75000"/>
              <a:buChar char="•"/>
            </a:pPr>
            <a:r>
              <a:rPr b="1" u="sng"/>
              <a:t>Planned evangelism is also ok</a:t>
            </a:r>
            <a:r>
              <a:t> and becomes more manageable if we are"Being Evangelism" because it is our natural state. However, a planned campaign can help sow the seed of God's Word in places we may have left unserved. </a:t>
            </a:r>
          </a:p>
          <a:p>
            <a:pPr marL="266094" indent="-266094">
              <a:buClr>
                <a:srgbClr val="9A958E"/>
              </a:buClr>
              <a:buSzPct val="75000"/>
              <a:buChar char="•"/>
            </a:pPr>
            <a:r>
              <a:t>Ask question #1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Answer is D. Evangelism should take place whre the Good News needs to be sown.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marL="266094" indent="-266094">
              <a:buClr>
                <a:srgbClr val="9A958E"/>
              </a:buClr>
              <a:buSzPct val="75000"/>
              <a:buChar char="•"/>
            </a:pPr>
            <a:r>
              <a:t>A. Always being prepared (2 Timothy 4:2)</a:t>
            </a:r>
          </a:p>
          <a:p>
            <a:pPr marL="266094" indent="-266094">
              <a:buClr>
                <a:srgbClr val="9A958E"/>
              </a:buClr>
              <a:buSzPct val="75000"/>
              <a:buChar char="•"/>
            </a:pPr>
            <a:r>
              <a:t>Reflecting on </a:t>
            </a:r>
            <a:r>
              <a:rPr b="1" u="sng"/>
              <a:t>2 Timothy 4:2</a:t>
            </a:r>
            <a:r>
              <a:t>, evangelism is a calling that requires both readiness and adaptability. The scripture encourages us to "preach the word; </a:t>
            </a:r>
            <a:r>
              <a:rPr b="1" u="sng"/>
              <a:t>be prepared in season and out of season</a:t>
            </a:r>
            <a:r>
              <a:t>; correct, rebuke and encourage—with great patience and careful instruction." This implies that evangelism is not a sporadic activity but a constant state of readiness to share the gospel. Whether favorable or challenging, believers are urged to share their faith </a:t>
            </a:r>
            <a:r>
              <a:rPr b="1" u="sng"/>
              <a:t>boldly, patiently, and with discernment</a:t>
            </a:r>
            <a:r>
              <a:t>. This readiness signals the </a:t>
            </a:r>
            <a:r>
              <a:rPr b="1" u="sng"/>
              <a:t>heart of an evangelist, where the urgency of sharing</a:t>
            </a:r>
            <a:r>
              <a:t> the Good News is ever-present, underpinned by an unwavering commitment to guiding others toward the transformative love of Christ.</a:t>
            </a:r>
          </a:p>
          <a:p>
            <a:pPr marL="266094" indent="-266094">
              <a:buClr>
                <a:srgbClr val="9A958E"/>
              </a:buClr>
              <a:buSzPct val="75000"/>
              <a:buChar char="•"/>
            </a:pPr>
            <a:r>
              <a:t>Next slide - Go over scripture 2 Timothy 4:2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Circle “Be Ready”</a:t>
            </a:r>
          </a:p>
          <a:p>
            <a:pPr/>
            <a:r>
              <a:t>Box in “In Season”</a:t>
            </a:r>
          </a:p>
          <a:p>
            <a:pPr/>
            <a:r>
              <a:t>Underline “Out of Season”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Answer is C. Evangelism is a constant state of readiness, where believers are urged to share their faith in any situation with patience and discernment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marL="266094" indent="-266094">
              <a:buClr>
                <a:srgbClr val="9A958E"/>
              </a:buClr>
              <a:buSzPct val="75000"/>
              <a:buChar char="•"/>
            </a:pPr>
            <a:r>
              <a:t>B. Fostering environments that encourage spiritual conversations</a:t>
            </a:r>
          </a:p>
          <a:p>
            <a:pPr marL="266094" indent="-266094">
              <a:buClr>
                <a:srgbClr val="9A958E"/>
              </a:buClr>
              <a:buSzPct val="75000"/>
              <a:buChar char="•"/>
            </a:pPr>
            <a:r>
              <a:rPr b="1" u="sng"/>
              <a:t>Fostering a trusting environment</a:t>
            </a:r>
            <a:r>
              <a:t> is fundamental to evangelism, as it allows for open and honest discussions about spiritual realities. Such an environment is characterized by </a:t>
            </a:r>
            <a:r>
              <a:rPr b="1" u="sng"/>
              <a:t>mutual respect</a:t>
            </a:r>
            <a:r>
              <a:t>, non-judgment, and a genuine interest in understanding others' perspectives. </a:t>
            </a:r>
            <a:r>
              <a:rPr b="1" u="sng"/>
              <a:t>When individuals feel safe and valued</a:t>
            </a:r>
            <a:r>
              <a:t>, they are more likely to engage in conversations about faith, ask questions, and express their doubts or concerns. As believers, it is our responsibility to create these trust-rich spaces, exhibiting </a:t>
            </a:r>
            <a:r>
              <a:rPr b="1" u="sng"/>
              <a:t>Christ's love through our words and actions</a:t>
            </a:r>
            <a:r>
              <a:t> and patiently listening to and addressing the spiritual queries of others. In these nurturing environments, the seeds of faith are often sown, watered, and allowed to flourish.</a:t>
            </a:r>
          </a:p>
          <a:p>
            <a:pPr marL="266094" indent="-266094">
              <a:buClr>
                <a:srgbClr val="9A958E"/>
              </a:buClr>
              <a:buSzPct val="75000"/>
              <a:buChar char="•"/>
            </a:pPr>
            <a:r>
              <a:t>Ask question #4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Scriptures Reflecting Fostering Environments for Spiritual Conversations</a:t>
            </a:r>
          </a:p>
          <a:p>
            <a:pPr/>
          </a:p>
          <a:p>
            <a:pPr/>
            <a:r>
              <a:t>1 Peter 3:15 - "But in your hearts revere Christ as Lord. Always be prepared to give an answer to everyone who asks you to give the reason for the hope that you have. But do this with gentleness and respect."</a:t>
            </a:r>
          </a:p>
          <a:p>
            <a:pPr/>
          </a:p>
          <a:p>
            <a:pPr/>
            <a:r>
              <a:t>Colossians 4:5-6 - "Be wise in the way you act toward outsiders; make the most of every opportunity. Let your conversation be always full of grace, seasoned with salt, so that you may know how to answer everyone."</a:t>
            </a:r>
          </a:p>
          <a:p>
            <a:pPr/>
          </a:p>
          <a:p>
            <a:pPr/>
            <a:r>
              <a:t>Circle, Box, Underline…</a:t>
            </a:r>
          </a:p>
          <a:p>
            <a:pPr>
              <a:defRPr b="1" u="sng"/>
            </a:pPr>
            <a:r>
              <a:t>Ephesians 4:29 (ESV)</a:t>
            </a:r>
          </a:p>
          <a:p>
            <a:pPr/>
            <a:r>
              <a:t>29 Let </a:t>
            </a:r>
            <a:r>
              <a:rPr b="1" u="sng"/>
              <a:t>no corrupting talk</a:t>
            </a:r>
            <a:r>
              <a:t> come out of your mouths, but only such as is good for </a:t>
            </a:r>
            <a:r>
              <a:rPr b="1" u="sng"/>
              <a:t>building up</a:t>
            </a:r>
            <a:r>
              <a:t>, as fits the occasion, that it may </a:t>
            </a:r>
            <a:r>
              <a:rPr b="1" u="sng"/>
              <a:t>give grace</a:t>
            </a:r>
            <a:r>
              <a:t> to those who hear.</a:t>
            </a:r>
          </a:p>
          <a:p>
            <a:pPr/>
          </a:p>
          <a:p>
            <a:pPr/>
            <a:r>
              <a:t>These scriptures emphasize the importance of fostering environments that encourage spiritual conversations and highlight the necessary attitudes and behaviors - respect, wisdom, preparedness, and kindness - to carry out this mission effectively.</a:t>
            </a:r>
          </a:p>
          <a:p>
            <a:pPr/>
          </a:p>
          <a:p>
            <a:pPr marL="266094" indent="-266094">
              <a:buClr>
                <a:srgbClr val="9A958E"/>
              </a:buClr>
              <a:buSzPct val="75000"/>
              <a:buChar char="•"/>
            </a:pPr>
            <a:r>
              <a:t>Ask question #3</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ClrTx/>
              <a:buSzTx/>
              <a:buNone/>
              <a:defRPr cap="all" spc="308" sz="7700">
                <a:solidFill>
                  <a:srgbClr val="FFFFFF"/>
                </a:solidFill>
                <a:latin typeface="Futura"/>
                <a:ea typeface="Futura"/>
                <a:cs typeface="Futura"/>
                <a:sym typeface="Futura"/>
              </a:defRPr>
            </a:lvl1pPr>
            <a:lvl2pPr marL="0" indent="0" algn="ctr">
              <a:spcBef>
                <a:spcPts val="0"/>
              </a:spcBef>
              <a:buClrTx/>
              <a:buSzTx/>
              <a:buNone/>
              <a:defRPr cap="all" spc="308" sz="7700">
                <a:solidFill>
                  <a:srgbClr val="FFFFFF"/>
                </a:solidFill>
                <a:latin typeface="Futura"/>
                <a:ea typeface="Futura"/>
                <a:cs typeface="Futura"/>
                <a:sym typeface="Futura"/>
              </a:defRPr>
            </a:lvl2pPr>
            <a:lvl3pPr marL="0" indent="0" algn="ctr">
              <a:spcBef>
                <a:spcPts val="0"/>
              </a:spcBef>
              <a:buClrTx/>
              <a:buSzTx/>
              <a:buNone/>
              <a:defRPr cap="all" spc="308" sz="7700">
                <a:solidFill>
                  <a:srgbClr val="FFFFFF"/>
                </a:solidFill>
                <a:latin typeface="Futura"/>
                <a:ea typeface="Futura"/>
                <a:cs typeface="Futura"/>
                <a:sym typeface="Futura"/>
              </a:defRPr>
            </a:lvl3pPr>
            <a:lvl4pPr marL="0" indent="0" algn="ctr">
              <a:spcBef>
                <a:spcPts val="0"/>
              </a:spcBef>
              <a:buClrTx/>
              <a:buSzTx/>
              <a:buNone/>
              <a:defRPr cap="all" spc="308" sz="7700">
                <a:solidFill>
                  <a:srgbClr val="FFFFFF"/>
                </a:solidFill>
                <a:latin typeface="Futura"/>
                <a:ea typeface="Futura"/>
                <a:cs typeface="Futura"/>
                <a:sym typeface="Futura"/>
              </a:defRPr>
            </a:lvl4pPr>
            <a:lvl5pPr marL="0" indent="0" algn="ctr">
              <a:spcBef>
                <a:spcPts val="0"/>
              </a:spcBef>
              <a:buClrTx/>
              <a:buSzTx/>
              <a:buNone/>
              <a:defRPr cap="all" spc="308" sz="77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ketch of a cityscap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5" name="Modern architecture sketch"/>
          <p:cNvSpPr/>
          <p:nvPr>
            <p:ph type="pic" sz="half" idx="22"/>
          </p:nvPr>
        </p:nvSpPr>
        <p:spPr>
          <a:xfrm>
            <a:off x="12358081" y="833053"/>
            <a:ext cx="10758606" cy="62865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6" name="Sketch of a building exterior with a balcony"/>
          <p:cNvSpPr/>
          <p:nvPr>
            <p:ph type="pic" sz="half" idx="23"/>
          </p:nvPr>
        </p:nvSpPr>
        <p:spPr>
          <a:xfrm>
            <a:off x="125101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Sketch of a building exterior with a balcony"/>
          <p:cNvSpPr/>
          <p:nvPr>
            <p:ph type="pic" sz="half" idx="21"/>
          </p:nvPr>
        </p:nvSpPr>
        <p:spPr>
          <a:xfrm>
            <a:off x="12314766" y="1429600"/>
            <a:ext cx="10833104" cy="110037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5" name="Sketch of long entryway to a building under a sloped awning"/>
          <p:cNvSpPr/>
          <p:nvPr>
            <p:ph type="pic" sz="half" idx="22"/>
          </p:nvPr>
        </p:nvSpPr>
        <p:spPr>
          <a:xfrm>
            <a:off x="1078992" y="1497954"/>
            <a:ext cx="10998202"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Body Level One…"/>
          <p:cNvSpPr txBox="1"/>
          <p:nvPr>
            <p:ph type="body" sz="quarter" idx="1"/>
          </p:nvPr>
        </p:nvSpPr>
        <p:spPr>
          <a:xfrm>
            <a:off x="11470640" y="9931400"/>
            <a:ext cx="1444780" cy="2705100"/>
          </a:xfrm>
          <a:prstGeom prst="rect">
            <a:avLst/>
          </a:prstGeom>
        </p:spPr>
        <p:txBody>
          <a:bodyPr anchor="t"/>
          <a:lstStyle>
            <a:lvl1pPr marL="0" indent="0" algn="ctr">
              <a:spcBef>
                <a:spcPts val="0"/>
              </a:spcBef>
              <a:buClrTx/>
              <a:buSzTx/>
              <a:buNone/>
              <a:defRPr spc="360" sz="18000">
                <a:latin typeface="Baskerville SemiBold"/>
                <a:ea typeface="Baskerville SemiBold"/>
                <a:cs typeface="Baskerville SemiBold"/>
                <a:sym typeface="Baskerville SemiBold"/>
              </a:defRPr>
            </a:lvl1pPr>
            <a:lvl2pPr marL="2685142" indent="-2177142" algn="ctr">
              <a:spcBef>
                <a:spcPts val="0"/>
              </a:spcBef>
              <a:buClrTx/>
              <a:buChar char="•"/>
              <a:defRPr spc="360" sz="18000">
                <a:latin typeface="Baskerville SemiBold"/>
                <a:ea typeface="Baskerville SemiBold"/>
                <a:cs typeface="Baskerville SemiBold"/>
                <a:sym typeface="Baskerville SemiBold"/>
              </a:defRPr>
            </a:lvl2pPr>
            <a:lvl3pPr marL="3193142" indent="-2177142" algn="ctr">
              <a:spcBef>
                <a:spcPts val="0"/>
              </a:spcBef>
              <a:buClrTx/>
              <a:buChar char="•"/>
              <a:defRPr spc="360" sz="18000">
                <a:latin typeface="Baskerville SemiBold"/>
                <a:ea typeface="Baskerville SemiBold"/>
                <a:cs typeface="Baskerville SemiBold"/>
                <a:sym typeface="Baskerville SemiBold"/>
              </a:defRPr>
            </a:lvl3pPr>
            <a:lvl4pPr marL="3701143" indent="-2177143" algn="ctr">
              <a:spcBef>
                <a:spcPts val="0"/>
              </a:spcBef>
              <a:buClrTx/>
              <a:buChar char="•"/>
              <a:defRPr spc="360" sz="18000">
                <a:latin typeface="Baskerville SemiBold"/>
                <a:ea typeface="Baskerville SemiBold"/>
                <a:cs typeface="Baskerville SemiBold"/>
                <a:sym typeface="Baskerville SemiBold"/>
              </a:defRPr>
            </a:lvl4pPr>
            <a:lvl5pPr marL="4209143" indent="-2177143" algn="ctr">
              <a:spcBef>
                <a:spcPts val="0"/>
              </a:spcBef>
              <a:buClrTx/>
              <a:buChar char="•"/>
              <a:defRPr spc="360" sz="18000">
                <a:latin typeface="Baskerville SemiBold"/>
                <a:ea typeface="Baskerville SemiBold"/>
                <a:cs typeface="Baskerville SemiBold"/>
                <a:sym typeface="Baskerville SemiBold"/>
              </a:defRPr>
            </a:lvl5pPr>
          </a:lstStyle>
          <a:p>
            <a:pPr/>
            <a:r>
              <a:t>Body Level One</a:t>
            </a:r>
          </a:p>
          <a:p>
            <a:pPr lvl="1"/>
            <a:r>
              <a:t>Body Level Two</a:t>
            </a:r>
          </a:p>
          <a:p>
            <a:pPr lvl="2"/>
            <a:r>
              <a:t>Body Level Three</a:t>
            </a:r>
          </a:p>
          <a:p>
            <a:pPr lvl="3"/>
            <a:r>
              <a:t>Body Level Four</a:t>
            </a:r>
          </a:p>
          <a:p>
            <a:pPr lvl="4"/>
            <a:r>
              <a:t>Body Level Five</a:t>
            </a:r>
          </a:p>
        </p:txBody>
      </p:sp>
      <p:sp>
        <p:nvSpPr>
          <p:cNvPr id="124" name="“"/>
          <p:cNvSpPr txBox="1"/>
          <p:nvPr>
            <p:ph type="body" sz="quarter" idx="21"/>
          </p:nvPr>
        </p:nvSpPr>
        <p:spPr>
          <a:xfrm>
            <a:off x="11470640" y="2514600"/>
            <a:ext cx="1444780" cy="2705100"/>
          </a:xfrm>
          <a:prstGeom prst="rect">
            <a:avLst/>
          </a:prstGeom>
        </p:spPr>
        <p:txBody>
          <a:bodyPr anchor="t"/>
          <a:lstStyle/>
          <a:p>
            <a:pPr marL="0" indent="0" algn="ctr">
              <a:spcBef>
                <a:spcPts val="0"/>
              </a:spcBef>
              <a:buClrTx/>
              <a:buSzTx/>
              <a:buNone/>
              <a:defRPr spc="300" sz="18000">
                <a:latin typeface="Baskerville SemiBold"/>
                <a:ea typeface="Baskerville SemiBold"/>
                <a:cs typeface="Baskerville SemiBold"/>
                <a:sym typeface="Baskerville SemiBold"/>
              </a:defRPr>
            </a:pPr>
          </a:p>
        </p:txBody>
      </p:sp>
      <p:sp>
        <p:nvSpPr>
          <p:cNvPr id="125" name="— Johnny Appleseed"/>
          <p:cNvSpPr txBox="1"/>
          <p:nvPr>
            <p:ph type="body" sz="quarter" idx="22"/>
          </p:nvPr>
        </p:nvSpPr>
        <p:spPr>
          <a:xfrm>
            <a:off x="1257300" y="9118600"/>
            <a:ext cx="21869400" cy="762000"/>
          </a:xfrm>
          <a:prstGeom prst="rect">
            <a:avLst/>
          </a:prstGeom>
        </p:spPr>
        <p:txBody>
          <a:bodyPr/>
          <a:lstStyle/>
          <a:p>
            <a:pPr marL="0" indent="0" algn="ctr">
              <a:spcBef>
                <a:spcPts val="0"/>
              </a:spcBef>
              <a:buClrTx/>
              <a:buSzTx/>
              <a:buNone/>
              <a:defRPr i="1" spc="0" sz="3800">
                <a:solidFill>
                  <a:srgbClr val="AC6254"/>
                </a:solidFill>
              </a:defRPr>
            </a:pPr>
          </a:p>
        </p:txBody>
      </p:sp>
      <p:sp>
        <p:nvSpPr>
          <p:cNvPr id="126" name="Type a quote here."/>
          <p:cNvSpPr txBox="1"/>
          <p:nvPr>
            <p:ph type="body" sz="quarter" idx="23"/>
          </p:nvPr>
        </p:nvSpPr>
        <p:spPr>
          <a:xfrm>
            <a:off x="1257300" y="7518400"/>
            <a:ext cx="21869400" cy="1447800"/>
          </a:xfrm>
          <a:prstGeom prst="rect">
            <a:avLst/>
          </a:prstGeom>
        </p:spPr>
        <p:txBody>
          <a:bodyPr anchor="b"/>
          <a:lstStyle/>
          <a:p>
            <a:pPr marL="0" indent="0" algn="ctr">
              <a:spcBef>
                <a:spcPts val="500"/>
              </a:spcBef>
              <a:buClrTx/>
              <a:buSzTx/>
              <a:buNone/>
              <a:defRPr cap="all" spc="600" sz="8200">
                <a:latin typeface="Futura"/>
                <a:ea typeface="Futura"/>
                <a:cs typeface="Futura"/>
                <a:sym typeface="Futura"/>
              </a:defRPr>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Sketch of a cityscape"/>
          <p:cNvSpPr/>
          <p:nvPr>
            <p:ph type="pic" idx="21"/>
          </p:nvPr>
        </p:nvSpPr>
        <p:spPr>
          <a:xfrm>
            <a:off x="0" y="0"/>
            <a:ext cx="24384000" cy="15855964"/>
          </a:xfrm>
          <a:prstGeom prst="rect">
            <a:avLst/>
          </a:prstGeom>
        </p:spPr>
        <p:txBody>
          <a:bodyPr lIns="91439" tIns="45719" rIns="91439" bIns="45719" anchor="t">
            <a:noAutofit/>
          </a:bodyPr>
          <a:lstStyle/>
          <a:p>
            <a:pPr/>
          </a:p>
        </p:txBody>
      </p:sp>
      <p:sp>
        <p:nvSpPr>
          <p:cNvPr id="135"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ketch of a cityscap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8"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nchor="t"/>
          <a:lstStyle>
            <a:lvl1pPr marL="0" indent="0" algn="ctr">
              <a:spcBef>
                <a:spcPts val="0"/>
              </a:spcBef>
              <a:buClrTx/>
              <a:buSzTx/>
              <a:buNone/>
              <a:defRPr cap="all" spc="116" sz="5800">
                <a:solidFill>
                  <a:srgbClr val="FFFFFF"/>
                </a:solidFill>
                <a:latin typeface="Futura"/>
                <a:ea typeface="Futura"/>
                <a:cs typeface="Futura"/>
                <a:sym typeface="Futura"/>
              </a:defRPr>
            </a:lvl1pPr>
            <a:lvl2pPr marL="0" indent="0" algn="ctr">
              <a:spcBef>
                <a:spcPts val="0"/>
              </a:spcBef>
              <a:buClrTx/>
              <a:buSzTx/>
              <a:buNone/>
              <a:defRPr cap="all" spc="116" sz="5800">
                <a:solidFill>
                  <a:srgbClr val="FFFFFF"/>
                </a:solidFill>
                <a:latin typeface="Futura"/>
                <a:ea typeface="Futura"/>
                <a:cs typeface="Futura"/>
                <a:sym typeface="Futura"/>
              </a:defRPr>
            </a:lvl2pPr>
            <a:lvl3pPr marL="0" indent="0" algn="ctr">
              <a:spcBef>
                <a:spcPts val="0"/>
              </a:spcBef>
              <a:buClrTx/>
              <a:buSzTx/>
              <a:buNone/>
              <a:defRPr cap="all" spc="116" sz="5800">
                <a:solidFill>
                  <a:srgbClr val="FFFFFF"/>
                </a:solidFill>
                <a:latin typeface="Futura"/>
                <a:ea typeface="Futura"/>
                <a:cs typeface="Futura"/>
                <a:sym typeface="Futura"/>
              </a:defRPr>
            </a:lvl3pPr>
            <a:lvl4pPr marL="0" indent="0" algn="ctr">
              <a:spcBef>
                <a:spcPts val="0"/>
              </a:spcBef>
              <a:buClrTx/>
              <a:buSzTx/>
              <a:buNone/>
              <a:defRPr cap="all" spc="116" sz="5800">
                <a:solidFill>
                  <a:srgbClr val="FFFFFF"/>
                </a:solidFill>
                <a:latin typeface="Futura"/>
                <a:ea typeface="Futura"/>
                <a:cs typeface="Futura"/>
                <a:sym typeface="Futura"/>
              </a:defRPr>
            </a:lvl4pPr>
            <a:lvl5pPr marL="0" indent="0" algn="ctr">
              <a:spcBef>
                <a:spcPts val="0"/>
              </a:spcBef>
              <a:buClrTx/>
              <a:buSzTx/>
              <a:buNone/>
              <a:defRPr cap="all" spc="116" sz="58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ketch of a cityscap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31" name="Title Text"/>
          <p:cNvSpPr txBox="1"/>
          <p:nvPr>
            <p:ph type="title"/>
          </p:nvPr>
        </p:nvSpPr>
        <p:spPr>
          <a:xfrm>
            <a:off x="1257300" y="825500"/>
            <a:ext cx="21869400" cy="1054100"/>
          </a:xfrm>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0" indent="0" algn="ctr">
              <a:spcBef>
                <a:spcPts val="0"/>
              </a:spcBef>
              <a:buClrTx/>
              <a:buSzTx/>
              <a:buNone/>
              <a:defRPr cap="all" spc="342" sz="3800">
                <a:latin typeface="Futura"/>
                <a:ea typeface="Futura"/>
                <a:cs typeface="Futura"/>
                <a:sym typeface="Futura"/>
              </a:defRPr>
            </a:lvl2pPr>
            <a:lvl3pPr marL="0" indent="0" algn="ctr">
              <a:spcBef>
                <a:spcPts val="0"/>
              </a:spcBef>
              <a:buClrTx/>
              <a:buSzTx/>
              <a:buNone/>
              <a:defRPr cap="all" spc="342" sz="3800">
                <a:latin typeface="Futura"/>
                <a:ea typeface="Futura"/>
                <a:cs typeface="Futura"/>
                <a:sym typeface="Futura"/>
              </a:defRPr>
            </a:lvl3pPr>
            <a:lvl4pPr marL="0" indent="0" algn="ctr">
              <a:spcBef>
                <a:spcPts val="0"/>
              </a:spcBef>
              <a:buClrTx/>
              <a:buSzTx/>
              <a:buNone/>
              <a:defRPr cap="all" spc="342" sz="3800">
                <a:latin typeface="Futura"/>
                <a:ea typeface="Futura"/>
                <a:cs typeface="Futura"/>
                <a:sym typeface="Futura"/>
              </a:defRPr>
            </a:lvl4pPr>
            <a:lvl5pPr marL="0" indent="0" algn="ctr">
              <a:spcBef>
                <a:spcPts val="0"/>
              </a:spcBef>
              <a:buClrTx/>
              <a:buSzTx/>
              <a:buNone/>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Sketch of a building exterior with a balcony"/>
          <p:cNvSpPr/>
          <p:nvPr>
            <p:ph type="pic" idx="21"/>
          </p:nvPr>
        </p:nvSpPr>
        <p:spPr>
          <a:xfrm>
            <a:off x="9287692" y="1473939"/>
            <a:ext cx="14798046"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8"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Futura"/>
                <a:ea typeface="Futura"/>
                <a:cs typeface="Futura"/>
                <a:sym typeface="Futura"/>
              </a:defRPr>
            </a:lvl1pPr>
            <a:lvl2pPr marL="0" indent="0">
              <a:spcBef>
                <a:spcPts val="0"/>
              </a:spcBef>
              <a:buClrTx/>
              <a:buSzTx/>
              <a:buNone/>
              <a:defRPr cap="all" spc="116" sz="5800">
                <a:latin typeface="Futura"/>
                <a:ea typeface="Futura"/>
                <a:cs typeface="Futura"/>
                <a:sym typeface="Futura"/>
              </a:defRPr>
            </a:lvl2pPr>
            <a:lvl3pPr marL="0" indent="0">
              <a:spcBef>
                <a:spcPts val="0"/>
              </a:spcBef>
              <a:buClrTx/>
              <a:buSzTx/>
              <a:buNone/>
              <a:defRPr cap="all" spc="116" sz="5800">
                <a:latin typeface="Futura"/>
                <a:ea typeface="Futura"/>
                <a:cs typeface="Futura"/>
                <a:sym typeface="Futura"/>
              </a:defRPr>
            </a:lvl3pPr>
            <a:lvl4pPr marL="0" indent="0">
              <a:spcBef>
                <a:spcPts val="0"/>
              </a:spcBef>
              <a:buClrTx/>
              <a:buSzTx/>
              <a:buNone/>
              <a:defRPr cap="all" spc="116" sz="5800">
                <a:latin typeface="Futura"/>
                <a:ea typeface="Futura"/>
                <a:cs typeface="Futura"/>
                <a:sym typeface="Futura"/>
              </a:defRPr>
            </a:lvl4pPr>
            <a:lvl5pPr marL="0" indent="0">
              <a:spcBef>
                <a:spcPts val="0"/>
              </a:spcBef>
              <a:buClrTx/>
              <a:buSzTx/>
              <a:buNone/>
              <a:defRPr cap="all" spc="116" sz="5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67" name="Title Text"/>
          <p:cNvSpPr txBox="1"/>
          <p:nvPr>
            <p:ph type="title"/>
          </p:nvPr>
        </p:nvSpPr>
        <p:spPr>
          <a:xfrm>
            <a:off x="1257300" y="825500"/>
            <a:ext cx="21869400" cy="1054100"/>
          </a:xfrm>
          <a:prstGeom prst="rect">
            <a:avLst/>
          </a:prstGeom>
        </p:spPr>
        <p:txBody>
          <a:bodyPr/>
          <a:lstStyle/>
          <a:p>
            <a:pPr/>
            <a:r>
              <a:t>Title Text</a:t>
            </a:r>
          </a:p>
        </p:txBody>
      </p:sp>
      <p:sp>
        <p:nvSpPr>
          <p:cNvPr id="68"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76" name="Title Text"/>
          <p:cNvSpPr txBox="1"/>
          <p:nvPr>
            <p:ph type="title"/>
          </p:nvPr>
        </p:nvSpPr>
        <p:spPr>
          <a:xfrm>
            <a:off x="1257300" y="825500"/>
            <a:ext cx="21869400" cy="1054100"/>
          </a:xfrm>
          <a:prstGeom prst="rect">
            <a:avLst/>
          </a:prstGeom>
        </p:spPr>
        <p:txBody>
          <a:bodyPr/>
          <a:lstStyle/>
          <a:p>
            <a:pPr/>
            <a:r>
              <a:t>Title Text</a:t>
            </a:r>
          </a:p>
        </p:txBody>
      </p:sp>
      <p:sp>
        <p:nvSpPr>
          <p:cNvPr id="77" name="Body Level One…"/>
          <p:cNvSpPr txBox="1"/>
          <p:nvPr>
            <p:ph type="body" idx="21"/>
          </p:nvPr>
        </p:nvSpPr>
        <p:spPr>
          <a:xfrm>
            <a:off x="1257300" y="3352800"/>
            <a:ext cx="21869400" cy="9067800"/>
          </a:xfrm>
          <a:prstGeom prst="rect">
            <a:avLst/>
          </a:prstGeom>
        </p:spPr>
        <p:txBody>
          <a:bodyPr anchor="t"/>
          <a:lstStyle/>
          <a:p>
            <a:pPr>
              <a:buChar char="•"/>
              <a:defRPr spc="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Sketch of a building exterior with a balcony"/>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8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87" name="Title Text"/>
          <p:cNvSpPr txBox="1"/>
          <p:nvPr>
            <p:ph type="title"/>
          </p:nvPr>
        </p:nvSpPr>
        <p:spPr>
          <a:xfrm>
            <a:off x="1257300" y="825500"/>
            <a:ext cx="21869400" cy="1054100"/>
          </a:xfrm>
          <a:prstGeom prst="rect">
            <a:avLst/>
          </a:prstGeom>
        </p:spPr>
        <p:txBody>
          <a:bodyPr/>
          <a:lstStyle/>
          <a:p>
            <a:pPr/>
            <a:r>
              <a:t>Title Text</a:t>
            </a:r>
          </a:p>
        </p:txBody>
      </p:sp>
      <p:sp>
        <p:nvSpPr>
          <p:cNvPr id="88" name="Body Level One…"/>
          <p:cNvSpPr txBox="1"/>
          <p:nvPr>
            <p:ph type="body" sz="half" idx="22"/>
          </p:nvPr>
        </p:nvSpPr>
        <p:spPr>
          <a:xfrm>
            <a:off x="1257300" y="3632200"/>
            <a:ext cx="8382000" cy="8470900"/>
          </a:xfrm>
          <a:prstGeom prst="rect">
            <a:avLst/>
          </a:prstGeom>
        </p:spPr>
        <p:txBody>
          <a:bodyPr anchor="t"/>
          <a:lstStyle/>
          <a:p>
            <a:pPr>
              <a:spcBef>
                <a:spcPts val="4000"/>
              </a:spcBef>
              <a:buChar char="•"/>
              <a:defRPr spc="0" sz="3500"/>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57300" y="1854200"/>
            <a:ext cx="21869400" cy="1050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1952392" y="129839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1pPr>
      <a:lvl2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2pPr>
      <a:lvl3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3pPr>
      <a:lvl4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4pPr>
      <a:lvl5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5pPr>
      <a:lvl6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6pPr>
      <a:lvl7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7pPr>
      <a:lvl8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8pPr>
      <a:lvl9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hyperlink" Target="http://barrysbureau.com" TargetMode="Externa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_m so glad you died for me.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571500" cy="571500"/>
          </a:xfrm>
          <a:prstGeom prst="rect">
            <a:avLst/>
          </a:prstGeom>
        </p:spPr>
      </p:pic>
      <p:sp>
        <p:nvSpPr>
          <p:cNvPr id="159" name="The Reality of Evangelism"/>
          <p:cNvSpPr txBox="1"/>
          <p:nvPr>
            <p:ph type="ctrTitle"/>
          </p:nvPr>
        </p:nvSpPr>
        <p:spPr>
          <a:prstGeom prst="rect">
            <a:avLst/>
          </a:prstGeom>
        </p:spPr>
        <p:txBody>
          <a:bodyPr/>
          <a:lstStyle>
            <a:lvl1pPr>
              <a:defRPr spc="200"/>
            </a:lvl1pPr>
          </a:lstStyle>
          <a:p>
            <a:pPr/>
            <a:r>
              <a:t>The Reality of Evangelism</a:t>
            </a:r>
          </a:p>
        </p:txBody>
      </p:sp>
      <p:sp>
        <p:nvSpPr>
          <p:cNvPr id="160" name="Being versus Doing"/>
          <p:cNvSpPr txBox="1"/>
          <p:nvPr>
            <p:ph type="subTitle" sz="quarter" idx="1"/>
          </p:nvPr>
        </p:nvSpPr>
        <p:spPr>
          <a:prstGeom prst="rect">
            <a:avLst/>
          </a:prstGeom>
        </p:spPr>
        <p:txBody>
          <a:bodyPr/>
          <a:lstStyle>
            <a:lvl1pPr>
              <a:defRPr spc="300"/>
            </a:lvl1pPr>
          </a:lstStyle>
          <a:p>
            <a:pPr/>
            <a:r>
              <a:t>Being versus Doing</a:t>
            </a:r>
          </a:p>
        </p:txBody>
      </p:sp>
      <p:sp>
        <p:nvSpPr>
          <p:cNvPr id="161" name="Chapter 4 - WhEre"/>
          <p:cNvSpPr txBox="1"/>
          <p:nvPr/>
        </p:nvSpPr>
        <p:spPr>
          <a:xfrm>
            <a:off x="2660728" y="1442229"/>
            <a:ext cx="19062544" cy="25598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cap="all" spc="298" sz="14900">
                <a:solidFill>
                  <a:srgbClr val="FFFFFF"/>
                </a:solidFill>
              </a:defRPr>
            </a:lvl1pPr>
          </a:lstStyle>
          <a:p>
            <a:pPr/>
            <a:r>
              <a:t>Chapter 4 - WhEre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15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999" vol="50000">
                <p:cTn id="7" fill="hold" display="0">
                  <p:stCondLst>
                    <p:cond delay="indefinite"/>
                  </p:stCondLst>
                </p:cTn>
                <p:tgtEl>
                  <p:spTgt spid="1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2 Timothy 4:2</a:t>
            </a:r>
          </a:p>
          <a:p>
            <a:pPr marL="1674283" indent="-1534583" algn="l">
              <a:buSzPct val="100000"/>
              <a:buFont typeface="Times Roman"/>
              <a:buChar char="•"/>
              <a:defRPr spc="116" sz="5800"/>
            </a:pPr>
            <a:r>
              <a:t>State of Readiness</a:t>
            </a:r>
          </a:p>
          <a:p>
            <a:pPr marL="1674283" indent="-1534583" algn="l">
              <a:buSzPct val="100000"/>
              <a:buFont typeface="Times Roman"/>
              <a:buChar char="•"/>
              <a:defRPr spc="116" sz="5800"/>
            </a:pPr>
            <a:r>
              <a:t>Bold, patient, discerning</a:t>
            </a:r>
          </a:p>
          <a:p>
            <a:pPr marL="1674283" indent="-1534583" algn="l">
              <a:buSzPct val="100000"/>
              <a:buFont typeface="Times Roman"/>
              <a:buChar char="•"/>
              <a:defRPr spc="116" sz="5800"/>
            </a:pPr>
            <a:r>
              <a:t>Urgency</a:t>
            </a:r>
          </a:p>
        </p:txBody>
      </p:sp>
      <p:sp>
        <p:nvSpPr>
          <p:cNvPr id="194" name="B. Prayer: Being Evangelism Principle #1"/>
          <p:cNvSpPr txBox="1"/>
          <p:nvPr>
            <p:ph type="title"/>
          </p:nvPr>
        </p:nvSpPr>
        <p:spPr>
          <a:prstGeom prst="rect">
            <a:avLst/>
          </a:prstGeom>
        </p:spPr>
        <p:txBody>
          <a:bodyPr/>
          <a:lstStyle/>
          <a:p>
            <a:pPr lvl="1" indent="91440" defTabSz="259079">
              <a:defRPr spc="119" sz="5960"/>
            </a:pPr>
            <a:r>
              <a:t>A. Always being prepared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pasted-movie.png" descr="pasted-movie.png"/>
          <p:cNvPicPr>
            <a:picLocks noChangeAspect="1"/>
          </p:cNvPicPr>
          <p:nvPr/>
        </p:nvPicPr>
        <p:blipFill>
          <a:blip r:embed="rId3">
            <a:extLst/>
          </a:blip>
          <a:stretch>
            <a:fillRect/>
          </a:stretch>
        </p:blipFill>
        <p:spPr>
          <a:xfrm>
            <a:off x="2399101" y="321264"/>
            <a:ext cx="19585798" cy="131496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asted-movie.png" descr="pasted-movie.png"/>
          <p:cNvPicPr>
            <a:picLocks noChangeAspect="1"/>
          </p:cNvPicPr>
          <p:nvPr/>
        </p:nvPicPr>
        <p:blipFill>
          <a:blip r:embed="rId3">
            <a:extLst/>
          </a:blip>
          <a:stretch>
            <a:fillRect/>
          </a:stretch>
        </p:blipFill>
        <p:spPr>
          <a:xfrm>
            <a:off x="258939" y="418203"/>
            <a:ext cx="23866122" cy="1287959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Foster Trust</a:t>
            </a:r>
          </a:p>
          <a:p>
            <a:pPr marL="1674283" indent="-1534583" algn="l">
              <a:buSzPct val="100000"/>
              <a:buFont typeface="Times Roman"/>
              <a:buChar char="•"/>
              <a:defRPr spc="116" sz="5800"/>
            </a:pPr>
            <a:r>
              <a:t>Mutual Respect</a:t>
            </a:r>
          </a:p>
          <a:p>
            <a:pPr marL="1674283" indent="-1534583" algn="l">
              <a:buSzPct val="100000"/>
              <a:buFont typeface="Times Roman"/>
              <a:buChar char="•"/>
              <a:defRPr spc="116" sz="5800"/>
            </a:pPr>
            <a:r>
              <a:t>Value others</a:t>
            </a:r>
          </a:p>
          <a:p>
            <a:pPr marL="1674283" indent="-1534583" algn="l">
              <a:buSzPct val="100000"/>
              <a:buFont typeface="Times Roman"/>
              <a:buChar char="•"/>
              <a:defRPr spc="116" sz="5800"/>
            </a:pPr>
            <a:r>
              <a:t>Words and actions</a:t>
            </a:r>
          </a:p>
        </p:txBody>
      </p:sp>
      <p:sp>
        <p:nvSpPr>
          <p:cNvPr id="207" name="B. Prayer: Being Evangelism Principle #1"/>
          <p:cNvSpPr txBox="1"/>
          <p:nvPr>
            <p:ph type="title"/>
          </p:nvPr>
        </p:nvSpPr>
        <p:spPr>
          <a:prstGeom prst="rect">
            <a:avLst/>
          </a:prstGeom>
        </p:spPr>
        <p:txBody>
          <a:bodyPr/>
          <a:lstStyle/>
          <a:p>
            <a:pPr lvl="1" indent="91440" defTabSz="259079">
              <a:defRPr spc="119" sz="5960"/>
            </a:pPr>
            <a:r>
              <a:t>B. encourage spiritual conversations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pasted-movie.png" descr="pasted-movie.png"/>
          <p:cNvPicPr>
            <a:picLocks noChangeAspect="1"/>
          </p:cNvPicPr>
          <p:nvPr/>
        </p:nvPicPr>
        <p:blipFill>
          <a:blip r:embed="rId3">
            <a:extLst/>
          </a:blip>
          <a:stretch>
            <a:fillRect/>
          </a:stretch>
        </p:blipFill>
        <p:spPr>
          <a:xfrm>
            <a:off x="2398990" y="283089"/>
            <a:ext cx="19679175" cy="132123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asted-movie.png" descr="pasted-movie.png"/>
          <p:cNvPicPr>
            <a:picLocks noChangeAspect="1"/>
          </p:cNvPicPr>
          <p:nvPr/>
        </p:nvPicPr>
        <p:blipFill>
          <a:blip r:embed="rId3">
            <a:extLst/>
          </a:blip>
          <a:stretch>
            <a:fillRect/>
          </a:stretch>
        </p:blipFill>
        <p:spPr>
          <a:xfrm>
            <a:off x="535283" y="303161"/>
            <a:ext cx="23313434" cy="1310967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Beginning at Home</a:t>
            </a:r>
          </a:p>
          <a:p>
            <a:pPr marL="1674283" indent="-1534583" algn="l">
              <a:buSzPct val="100000"/>
              <a:buFont typeface="Times Roman"/>
              <a:buChar char="•"/>
              <a:defRPr spc="116" sz="5800"/>
            </a:pPr>
            <a:r>
              <a:t>Parents Primary Evangelist</a:t>
            </a:r>
          </a:p>
          <a:p>
            <a:pPr marL="1674283" indent="-1534583" algn="l">
              <a:buSzPct val="100000"/>
              <a:buFont typeface="Times Roman"/>
              <a:buChar char="•"/>
              <a:defRPr spc="116" sz="5800"/>
            </a:pPr>
            <a:r>
              <a:t>Leading up</a:t>
            </a:r>
          </a:p>
          <a:p>
            <a:pPr marL="1674283" indent="-1534583" algn="l">
              <a:buSzPct val="100000"/>
              <a:buFont typeface="Times Roman"/>
              <a:buChar char="•"/>
              <a:defRPr spc="116" sz="5800"/>
            </a:pPr>
            <a:r>
              <a:t>Most vital witness</a:t>
            </a:r>
          </a:p>
        </p:txBody>
      </p:sp>
      <p:sp>
        <p:nvSpPr>
          <p:cNvPr id="220" name="B. Prayer: Being Evangelism Principle #1"/>
          <p:cNvSpPr txBox="1"/>
          <p:nvPr>
            <p:ph type="title"/>
          </p:nvPr>
        </p:nvSpPr>
        <p:spPr>
          <a:prstGeom prst="rect">
            <a:avLst/>
          </a:prstGeom>
        </p:spPr>
        <p:txBody>
          <a:bodyPr/>
          <a:lstStyle/>
          <a:p>
            <a:pPr lvl="1" indent="91440" defTabSz="259079">
              <a:defRPr spc="119" sz="5960"/>
            </a:pPr>
            <a:r>
              <a:t>C. Home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asted-movie.png" descr="pasted-movie.png"/>
          <p:cNvPicPr>
            <a:picLocks noChangeAspect="1"/>
          </p:cNvPicPr>
          <p:nvPr/>
        </p:nvPicPr>
        <p:blipFill>
          <a:blip r:embed="rId3">
            <a:extLst/>
          </a:blip>
          <a:stretch>
            <a:fillRect/>
          </a:stretch>
        </p:blipFill>
        <p:spPr>
          <a:xfrm>
            <a:off x="1009842" y="284918"/>
            <a:ext cx="22364316" cy="131461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pasted-movie.png" descr="pasted-movie.png"/>
          <p:cNvPicPr>
            <a:picLocks noChangeAspect="1"/>
          </p:cNvPicPr>
          <p:nvPr/>
        </p:nvPicPr>
        <p:blipFill>
          <a:blip r:embed="rId3">
            <a:extLst/>
          </a:blip>
          <a:stretch>
            <a:fillRect/>
          </a:stretch>
        </p:blipFill>
        <p:spPr>
          <a:xfrm>
            <a:off x="968999" y="260911"/>
            <a:ext cx="22558643" cy="1326039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Salt and light</a:t>
            </a:r>
          </a:p>
          <a:p>
            <a:pPr marL="1674283" indent="-1534583" algn="l">
              <a:buSzPct val="100000"/>
              <a:buFont typeface="Times Roman"/>
              <a:buChar char="•"/>
              <a:defRPr spc="116" sz="5800"/>
            </a:pPr>
            <a:r>
              <a:t>Imposing vs. showcasing</a:t>
            </a:r>
          </a:p>
          <a:p>
            <a:pPr marL="1674283" indent="-1534583" algn="l">
              <a:buSzPct val="100000"/>
              <a:buFont typeface="Times Roman"/>
              <a:buChar char="•"/>
              <a:defRPr spc="116" sz="5800"/>
            </a:pPr>
            <a:r>
              <a:t>Influence</a:t>
            </a:r>
          </a:p>
        </p:txBody>
      </p:sp>
      <p:sp>
        <p:nvSpPr>
          <p:cNvPr id="233" name="B. Prayer: Being Evangelism Principle #1"/>
          <p:cNvSpPr txBox="1"/>
          <p:nvPr>
            <p:ph type="title"/>
          </p:nvPr>
        </p:nvSpPr>
        <p:spPr>
          <a:prstGeom prst="rect">
            <a:avLst/>
          </a:prstGeom>
        </p:spPr>
        <p:txBody>
          <a:bodyPr/>
          <a:lstStyle/>
          <a:p>
            <a:pPr lvl="1" indent="91440" defTabSz="259079">
              <a:defRPr spc="119" sz="5960"/>
            </a:pPr>
            <a:r>
              <a:t>D. Workplace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Evangelism is not simply what we do, it is who we are."/>
          <p:cNvSpPr txBox="1"/>
          <p:nvPr>
            <p:ph type="title"/>
          </p:nvPr>
        </p:nvSpPr>
        <p:spPr>
          <a:prstGeom prst="rect">
            <a:avLst/>
          </a:prstGeom>
        </p:spPr>
        <p:txBody>
          <a:bodyPr/>
          <a:lstStyle>
            <a:lvl1pPr>
              <a:lnSpc>
                <a:spcPct val="80000"/>
              </a:lnSpc>
              <a:defRPr spc="200" sz="10500"/>
            </a:lvl1pPr>
          </a:lstStyle>
          <a:p>
            <a:pPr/>
            <a:r>
              <a:t>Evangelism is not simply what we do, it is who we are.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pasted-movie.png" descr="pasted-movie.png"/>
          <p:cNvPicPr>
            <a:picLocks noChangeAspect="1"/>
          </p:cNvPicPr>
          <p:nvPr/>
        </p:nvPicPr>
        <p:blipFill>
          <a:blip r:embed="rId3">
            <a:extLst/>
          </a:blip>
          <a:stretch>
            <a:fillRect/>
          </a:stretch>
        </p:blipFill>
        <p:spPr>
          <a:xfrm>
            <a:off x="1394975" y="266615"/>
            <a:ext cx="21594050" cy="131827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Broader community</a:t>
            </a:r>
          </a:p>
          <a:p>
            <a:pPr marL="1674283" indent="-1534583" algn="l">
              <a:buSzPct val="100000"/>
              <a:buFont typeface="Times Roman"/>
              <a:buChar char="•"/>
              <a:defRPr spc="116" sz="5800"/>
            </a:pPr>
            <a:r>
              <a:t>Mark 12:31</a:t>
            </a:r>
          </a:p>
          <a:p>
            <a:pPr marL="1674283" indent="-1534583" algn="l">
              <a:buSzPct val="100000"/>
              <a:buFont typeface="Times Roman"/>
              <a:buChar char="•"/>
              <a:defRPr spc="116" sz="5800"/>
            </a:pPr>
            <a:r>
              <a:t>Love language</a:t>
            </a:r>
          </a:p>
          <a:p>
            <a:pPr marL="1674283" indent="-1534583" algn="l">
              <a:buSzPct val="100000"/>
              <a:buFont typeface="Times Roman"/>
              <a:buChar char="•"/>
              <a:defRPr spc="116" sz="5800"/>
            </a:pPr>
            <a:r>
              <a:t>Lively stones</a:t>
            </a:r>
          </a:p>
        </p:txBody>
      </p:sp>
      <p:sp>
        <p:nvSpPr>
          <p:cNvPr id="242" name="B. Prayer: Being Evangelism Principle #1"/>
          <p:cNvSpPr txBox="1"/>
          <p:nvPr>
            <p:ph type="title"/>
          </p:nvPr>
        </p:nvSpPr>
        <p:spPr>
          <a:prstGeom prst="rect">
            <a:avLst/>
          </a:prstGeom>
        </p:spPr>
        <p:txBody>
          <a:bodyPr/>
          <a:lstStyle/>
          <a:p>
            <a:pPr lvl="1" indent="91440" defTabSz="259079">
              <a:defRPr spc="119" sz="5960"/>
            </a:pPr>
            <a:r>
              <a:t>E. Community</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pasted-movie.png" descr="pasted-movie.png"/>
          <p:cNvPicPr>
            <a:picLocks noChangeAspect="1"/>
          </p:cNvPicPr>
          <p:nvPr/>
        </p:nvPicPr>
        <p:blipFill>
          <a:blip r:embed="rId3">
            <a:extLst/>
          </a:blip>
          <a:stretch>
            <a:fillRect/>
          </a:stretch>
        </p:blipFill>
        <p:spPr>
          <a:xfrm>
            <a:off x="2282778" y="317351"/>
            <a:ext cx="19818444" cy="130812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Prayer the cornerstone of evangelism…"/>
          <p:cNvSpPr txBox="1"/>
          <p:nvPr>
            <p:ph type="body" idx="1"/>
          </p:nvPr>
        </p:nvSpPr>
        <p:spPr>
          <a:xfrm>
            <a:off x="1257300" y="2287863"/>
            <a:ext cx="21869400" cy="10791565"/>
          </a:xfrm>
          <a:prstGeom prst="rect">
            <a:avLst/>
          </a:prstGeom>
        </p:spPr>
        <p:txBody>
          <a:bodyPr/>
          <a:lstStyle/>
          <a:p>
            <a:pPr marL="1674283" indent="-1534583" algn="l">
              <a:buSzPct val="100000"/>
              <a:buFont typeface="Times Roman"/>
              <a:buChar char="•"/>
              <a:defRPr spc="116" sz="5800"/>
            </a:pPr>
            <a:r>
              <a:t>Digital age</a:t>
            </a:r>
          </a:p>
          <a:p>
            <a:pPr marL="1674283" indent="-1534583" algn="l">
              <a:buSzPct val="100000"/>
              <a:buFont typeface="Times Roman"/>
              <a:buChar char="•"/>
              <a:defRPr spc="116" sz="5800"/>
            </a:pPr>
            <a:r>
              <a:t>Matthew 28:19</a:t>
            </a:r>
          </a:p>
          <a:p>
            <a:pPr marL="1674283" indent="-1534583" algn="l">
              <a:buSzPct val="100000"/>
              <a:buFont typeface="Times Roman"/>
              <a:buChar char="•"/>
              <a:defRPr spc="116" sz="5800"/>
            </a:pPr>
            <a:r>
              <a:t>Transcending boundaries</a:t>
            </a:r>
          </a:p>
          <a:p>
            <a:pPr marL="1674283" indent="-1534583" algn="l">
              <a:buSzPct val="100000"/>
              <a:buFont typeface="Times Roman"/>
              <a:buChar char="•"/>
              <a:defRPr spc="116" sz="5800"/>
            </a:pPr>
            <a:r>
              <a:t>Discernment</a:t>
            </a:r>
          </a:p>
        </p:txBody>
      </p:sp>
      <p:sp>
        <p:nvSpPr>
          <p:cNvPr id="251" name="B. Prayer: Being Evangelism Principle #1"/>
          <p:cNvSpPr txBox="1"/>
          <p:nvPr>
            <p:ph type="title"/>
          </p:nvPr>
        </p:nvSpPr>
        <p:spPr>
          <a:prstGeom prst="rect">
            <a:avLst/>
          </a:prstGeom>
        </p:spPr>
        <p:txBody>
          <a:bodyPr/>
          <a:lstStyle/>
          <a:p>
            <a:pPr lvl="1" indent="91440" defTabSz="259079">
              <a:defRPr spc="119" sz="5960"/>
            </a:pPr>
            <a:r>
              <a:t>F. Online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pasted-movie.png" descr="pasted-movie.png"/>
          <p:cNvPicPr>
            <a:picLocks noChangeAspect="1"/>
          </p:cNvPicPr>
          <p:nvPr/>
        </p:nvPicPr>
        <p:blipFill>
          <a:blip r:embed="rId3">
            <a:extLst/>
          </a:blip>
          <a:stretch>
            <a:fillRect/>
          </a:stretch>
        </p:blipFill>
        <p:spPr>
          <a:xfrm>
            <a:off x="1012469" y="318133"/>
            <a:ext cx="22359062" cy="130797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59" name="1. What principle of &quot;Being Evangelism&quot; does Galatians 6:9 (NIV) emphasize?"/>
          <p:cNvSpPr txBox="1"/>
          <p:nvPr>
            <p:ph type="title"/>
          </p:nvPr>
        </p:nvSpPr>
        <p:spPr>
          <a:xfrm>
            <a:off x="1257300" y="427502"/>
            <a:ext cx="21869400" cy="5016501"/>
          </a:xfrm>
          <a:prstGeom prst="rect">
            <a:avLst/>
          </a:prstGeom>
        </p:spPr>
        <p:txBody>
          <a:bodyPr/>
          <a:lstStyle/>
          <a:p>
            <a:pPr defTabSz="369188">
              <a:defRPr cap="none" spc="205" sz="10260">
                <a:latin typeface="Baskerville SemiBold"/>
                <a:ea typeface="Baskerville SemiBold"/>
                <a:cs typeface="Baskerville SemiBold"/>
                <a:sym typeface="Baskerville SemiBold"/>
              </a:defRPr>
            </a:pPr>
            <a:r>
              <a:t>1. </a:t>
            </a:r>
            <a:r>
              <a:t>Question: What is the difference between 'Being Evangelism' and 'Doing Evangelism'?</a:t>
            </a:r>
          </a:p>
        </p:txBody>
      </p:sp>
      <p:sp>
        <p:nvSpPr>
          <p:cNvPr id="260" name="Answer: ‘Being Evangelism' refers to a constant readiness to share the Gospel, irrespective of planning. It is about creating an atmosphere where discussions about God's will naturally occur. On the other hand, 'Doing Evangelism' typically refers to plan"/>
          <p:cNvSpPr txBox="1"/>
          <p:nvPr/>
        </p:nvSpPr>
        <p:spPr>
          <a:xfrm>
            <a:off x="872614" y="6230866"/>
            <a:ext cx="22638773" cy="7201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17999"/>
              </a:lnSpc>
              <a:defRPr sz="7500">
                <a:solidFill>
                  <a:srgbClr val="000000"/>
                </a:solidFill>
                <a:latin typeface="+mj-lt"/>
                <a:ea typeface="+mj-ea"/>
                <a:cs typeface="+mj-cs"/>
                <a:sym typeface="Helvetica Neue"/>
              </a:defRPr>
            </a:pPr>
            <a:r>
              <a:t>Answer: </a:t>
            </a:r>
            <a:r>
              <a:rPr sz="6700"/>
              <a:t>‘Being Evangelism' refers to a constant readiness to share the Gospel, irrespective of planning. It is about creating an atmosphere where discussions about God's will naturally occur. On the other hand, 'Doing Evangelism' typically refers to planned acts or campaigns of evangelism.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0"/>
                                        </p:tgtEl>
                                        <p:attrNameLst>
                                          <p:attrName>style.visibility</p:attrName>
                                        </p:attrNameLst>
                                      </p:cBhvr>
                                      <p:to>
                                        <p:strVal val="visible"/>
                                      </p:to>
                                    </p:set>
                                    <p:anim calcmode="lin" valueType="num">
                                      <p:cBhvr>
                                        <p:cTn id="7" dur="1000" fill="hold"/>
                                        <p:tgtEl>
                                          <p:spTgt spid="260"/>
                                        </p:tgtEl>
                                        <p:attrNameLst>
                                          <p:attrName>ppt_x</p:attrName>
                                        </p:attrNameLst>
                                      </p:cBhvr>
                                      <p:tavLst>
                                        <p:tav tm="0">
                                          <p:val>
                                            <p:strVal val="#ppt_x"/>
                                          </p:val>
                                        </p:tav>
                                        <p:tav tm="100000">
                                          <p:val>
                                            <p:strVal val="#ppt_x"/>
                                          </p:val>
                                        </p:tav>
                                      </p:tavLst>
                                    </p:anim>
                                    <p:anim calcmode="lin" valueType="num">
                                      <p:cBhvr>
                                        <p:cTn id="8" dur="1000" fill="hold"/>
                                        <p:tgtEl>
                                          <p:spTgt spid="2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64" name="2. How is evangelism described in terms of its duration and commitment?"/>
          <p:cNvSpPr txBox="1"/>
          <p:nvPr>
            <p:ph type="title"/>
          </p:nvPr>
        </p:nvSpPr>
        <p:spPr>
          <a:xfrm>
            <a:off x="1257300" y="862602"/>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2. </a:t>
            </a:r>
            <a:r>
              <a:t>Question: Why is 'Being Evangelism' considered more natural?</a:t>
            </a:r>
          </a:p>
        </p:txBody>
      </p:sp>
      <p:sp>
        <p:nvSpPr>
          <p:cNvPr id="265" name="Answer: ‘Being Evangelism' is considered more natural because it manifests an evangelist's inherent state. It means that sharing God's words is part of their everyday life, not limited to specific campaigns or planned activities."/>
          <p:cNvSpPr txBox="1"/>
          <p:nvPr/>
        </p:nvSpPr>
        <p:spPr>
          <a:xfrm>
            <a:off x="511118" y="6438056"/>
            <a:ext cx="23361765" cy="652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‘Being Evangelism' is considered more natural because it manifests an evangelist's inherent state. It means that sharing God's words is part of their everyday life, not limited to specific campaigns or planned activities.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5"/>
                                        </p:tgtEl>
                                        <p:attrNameLst>
                                          <p:attrName>style.visibility</p:attrName>
                                        </p:attrNameLst>
                                      </p:cBhvr>
                                      <p:to>
                                        <p:strVal val="visible"/>
                                      </p:to>
                                    </p:set>
                                    <p:anim calcmode="lin" valueType="num">
                                      <p:cBhvr>
                                        <p:cTn id="7" dur="1000" fill="hold"/>
                                        <p:tgtEl>
                                          <p:spTgt spid="265"/>
                                        </p:tgtEl>
                                        <p:attrNameLst>
                                          <p:attrName>ppt_x</p:attrName>
                                        </p:attrNameLst>
                                      </p:cBhvr>
                                      <p:tavLst>
                                        <p:tav tm="0">
                                          <p:val>
                                            <p:strVal val="#ppt_x"/>
                                          </p:val>
                                        </p:tav>
                                        <p:tav tm="100000">
                                          <p:val>
                                            <p:strVal val="#ppt_x"/>
                                          </p:val>
                                        </p:tav>
                                      </p:tavLst>
                                    </p:anim>
                                    <p:anim calcmode="lin" valueType="num">
                                      <p:cBhvr>
                                        <p:cTn id="8" dur="1000" fill="hold"/>
                                        <p:tgtEl>
                                          <p:spTgt spid="2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69" name="3. What does 1 Corinthians 15:58 (NIV) encourage in evangelism?"/>
          <p:cNvSpPr txBox="1"/>
          <p:nvPr>
            <p:ph type="title"/>
          </p:nvPr>
        </p:nvSpPr>
        <p:spPr>
          <a:xfrm>
            <a:off x="1257300" y="738288"/>
            <a:ext cx="21869400" cy="5016501"/>
          </a:xfrm>
          <a:prstGeom prst="rect">
            <a:avLst/>
          </a:prstGeom>
        </p:spPr>
        <p:txBody>
          <a:bodyPr/>
          <a:lstStyle/>
          <a:p>
            <a:pPr defTabSz="382142">
              <a:defRPr cap="none" spc="212" sz="10620">
                <a:latin typeface="Baskerville SemiBold"/>
                <a:ea typeface="Baskerville SemiBold"/>
                <a:cs typeface="Baskerville SemiBold"/>
                <a:sym typeface="Baskerville SemiBold"/>
              </a:defRPr>
            </a:pPr>
            <a:r>
              <a:t>3. </a:t>
            </a:r>
            <a:r>
              <a:t>Question: How does 2 Timothy 4:2 illustrate the preparedness required in evangelism?</a:t>
            </a:r>
          </a:p>
        </p:txBody>
      </p:sp>
      <p:sp>
        <p:nvSpPr>
          <p:cNvPr id="270" name="Answer: 2 Timothy 4:2 underscores the need for evangelists to be prepared &quot;in season and out of season.&quot; This means being ready to share the Gospel, correct, rebuke, and encourage others with patience and careful instruction, regardless of the circumstan"/>
          <p:cNvSpPr txBox="1"/>
          <p:nvPr/>
        </p:nvSpPr>
        <p:spPr>
          <a:xfrm>
            <a:off x="290525" y="6438056"/>
            <a:ext cx="23802949" cy="6448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400">
                <a:solidFill>
                  <a:srgbClr val="000000"/>
                </a:solidFill>
                <a:latin typeface="+mj-lt"/>
                <a:ea typeface="+mj-ea"/>
                <a:cs typeface="+mj-cs"/>
                <a:sym typeface="Helvetica Neue"/>
              </a:defRPr>
            </a:lvl1pPr>
          </a:lstStyle>
          <a:p>
            <a:pPr/>
            <a:r>
              <a:t>   Answer: 2 Timothy 4:2 underscores the need for evangelists to be prepared "in season and out of season." This means being ready to share the Gospel, correct, rebuke, and encourage others with patience and careful instruction, regardless of the circumstances.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0"/>
                                        </p:tgtEl>
                                        <p:attrNameLst>
                                          <p:attrName>style.visibility</p:attrName>
                                        </p:attrNameLst>
                                      </p:cBhvr>
                                      <p:to>
                                        <p:strVal val="visible"/>
                                      </p:to>
                                    </p:set>
                                    <p:anim calcmode="lin" valueType="num">
                                      <p:cBhvr>
                                        <p:cTn id="7" dur="1000" fill="hold"/>
                                        <p:tgtEl>
                                          <p:spTgt spid="270"/>
                                        </p:tgtEl>
                                        <p:attrNameLst>
                                          <p:attrName>ppt_x</p:attrName>
                                        </p:attrNameLst>
                                      </p:cBhvr>
                                      <p:tavLst>
                                        <p:tav tm="0">
                                          <p:val>
                                            <p:strVal val="#ppt_x"/>
                                          </p:val>
                                        </p:tav>
                                        <p:tav tm="100000">
                                          <p:val>
                                            <p:strVal val="#ppt_x"/>
                                          </p:val>
                                        </p:tav>
                                      </p:tavLst>
                                    </p:anim>
                                    <p:anim calcmode="lin" valueType="num">
                                      <p:cBhvr>
                                        <p:cTn id="8"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74" name="4. What role does patience play in the context of Being Evangelism?"/>
          <p:cNvSpPr txBox="1"/>
          <p:nvPr>
            <p:ph type="title"/>
          </p:nvPr>
        </p:nvSpPr>
        <p:spPr>
          <a:xfrm>
            <a:off x="1257300" y="738288"/>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4. </a:t>
            </a:r>
            <a:r>
              <a:t>Question: Why is fostering a trusting environment essential for evangelism?</a:t>
            </a:r>
          </a:p>
        </p:txBody>
      </p:sp>
      <p:sp>
        <p:nvSpPr>
          <p:cNvPr id="275" name="Answer: A trusting environment is essential for evangelism because it encourages open and honest discussions about faith. It creates a safe space where individuals can express their doubts, ask questions, and engage in spiritual conversations."/>
          <p:cNvSpPr txBox="1"/>
          <p:nvPr/>
        </p:nvSpPr>
        <p:spPr>
          <a:xfrm>
            <a:off x="262413" y="6598223"/>
            <a:ext cx="24233506" cy="652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A trusting environment is essential for evangelism because it encourages open and honest discussions about faith. It creates a safe space where individuals can express their doubts, ask questions, and engage in spiritual conversations.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5"/>
                                        </p:tgtEl>
                                        <p:attrNameLst>
                                          <p:attrName>style.visibility</p:attrName>
                                        </p:attrNameLst>
                                      </p:cBhvr>
                                      <p:to>
                                        <p:strVal val="visible"/>
                                      </p:to>
                                    </p:set>
                                    <p:anim calcmode="lin" valueType="num">
                                      <p:cBhvr>
                                        <p:cTn id="7" dur="1000" fill="hold"/>
                                        <p:tgtEl>
                                          <p:spTgt spid="275"/>
                                        </p:tgtEl>
                                        <p:attrNameLst>
                                          <p:attrName>ppt_x</p:attrName>
                                        </p:attrNameLst>
                                      </p:cBhvr>
                                      <p:tavLst>
                                        <p:tav tm="0">
                                          <p:val>
                                            <p:strVal val="#ppt_x"/>
                                          </p:val>
                                        </p:tav>
                                        <p:tav tm="100000">
                                          <p:val>
                                            <p:strVal val="#ppt_x"/>
                                          </p:val>
                                        </p:tav>
                                      </p:tavLst>
                                    </p:anim>
                                    <p:anim calcmode="lin" valueType="num">
                                      <p:cBhvr>
                                        <p:cTn id="8" dur="1000" fill="hold"/>
                                        <p:tgtEl>
                                          <p:spTgt spid="2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79" name="5. How are patience and perseverance different in their functions within evangelism?"/>
          <p:cNvSpPr txBox="1"/>
          <p:nvPr>
            <p:ph type="title"/>
          </p:nvPr>
        </p:nvSpPr>
        <p:spPr>
          <a:xfrm>
            <a:off x="1257300" y="696850"/>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5. </a:t>
            </a:r>
            <a:r>
              <a:t>Question: How can evangelism be practiced at home?</a:t>
            </a:r>
          </a:p>
        </p:txBody>
      </p:sp>
      <p:sp>
        <p:nvSpPr>
          <p:cNvPr id="280" name="Answer: Evangelism at home begins with open discussions about faith within the family unit. Parents are called to guide their kids' spiritual development, but equally, children can reflect God's love onto their parents and siblings. Families can support "/>
          <p:cNvSpPr txBox="1"/>
          <p:nvPr/>
        </p:nvSpPr>
        <p:spPr>
          <a:xfrm>
            <a:off x="1014737" y="6438056"/>
            <a:ext cx="22354525" cy="68402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17999"/>
              </a:lnSpc>
              <a:defRPr sz="7500">
                <a:solidFill>
                  <a:srgbClr val="000000"/>
                </a:solidFill>
                <a:latin typeface="+mj-lt"/>
                <a:ea typeface="+mj-ea"/>
                <a:cs typeface="+mj-cs"/>
                <a:sym typeface="Helvetica Neue"/>
              </a:defRPr>
            </a:pPr>
            <a:r>
              <a:t>   </a:t>
            </a:r>
            <a:r>
              <a:rPr sz="6300"/>
              <a:t>Answer: Evangelism at home begins with open discussions about faith within the family unit. Parents are called to guide their kids' spiritual development, but equally, children can reflect God's love onto their parents and siblings. Families can support each other in their spiritual journeys, becoming each other's most robust witnesses.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0"/>
                                        </p:tgtEl>
                                        <p:attrNameLst>
                                          <p:attrName>style.visibility</p:attrName>
                                        </p:attrNameLst>
                                      </p:cBhvr>
                                      <p:to>
                                        <p:strVal val="visible"/>
                                      </p:to>
                                    </p:set>
                                    <p:anim calcmode="lin" valueType="num">
                                      <p:cBhvr>
                                        <p:cTn id="7" dur="1000" fill="hold"/>
                                        <p:tgtEl>
                                          <p:spTgt spid="280"/>
                                        </p:tgtEl>
                                        <p:attrNameLst>
                                          <p:attrName>ppt_x</p:attrName>
                                        </p:attrNameLst>
                                      </p:cBhvr>
                                      <p:tavLst>
                                        <p:tav tm="0">
                                          <p:val>
                                            <p:strVal val="#ppt_x"/>
                                          </p:val>
                                        </p:tav>
                                        <p:tav tm="100000">
                                          <p:val>
                                            <p:strVal val="#ppt_x"/>
                                          </p:val>
                                        </p:tav>
                                      </p:tavLst>
                                    </p:anim>
                                    <p:anim calcmode="lin" valueType="num">
                                      <p:cBhvr>
                                        <p:cTn id="8" dur="1000" fill="hold"/>
                                        <p:tgtEl>
                                          <p:spTgt spid="2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barrysbureau.com"/>
          <p:cNvSpPr txBox="1"/>
          <p:nvPr>
            <p:ph type="title"/>
          </p:nvPr>
        </p:nvSpPr>
        <p:spPr>
          <a:xfrm>
            <a:off x="1257300" y="171327"/>
            <a:ext cx="21869400" cy="2982356"/>
          </a:xfrm>
          <a:prstGeom prst="rect">
            <a:avLst/>
          </a:prstGeom>
        </p:spPr>
        <p:txBody>
          <a:bodyPr/>
          <a:lstStyle>
            <a:lvl1pPr>
              <a:defRPr spc="200" u="sng">
                <a:solidFill>
                  <a:srgbClr val="0000FF"/>
                </a:solidFill>
                <a:uFill>
                  <a:solidFill>
                    <a:srgbClr val="0000FF"/>
                  </a:solidFill>
                </a:uFill>
                <a:hlinkClick r:id="rId3" invalidUrl="" action="" tgtFrame="" tooltip="" history="1" highlightClick="0" endSnd="0"/>
              </a:defRPr>
            </a:lvl1pPr>
          </a:lstStyle>
          <a:p>
            <a:pPr>
              <a:defRPr>
                <a:solidFill>
                  <a:srgbClr val="5B5854"/>
                </a:solidFill>
                <a:uFillTx/>
              </a:defRPr>
            </a:pPr>
            <a:r>
              <a:rPr>
                <a:solidFill>
                  <a:srgbClr val="0000FF"/>
                </a:solidFill>
                <a:uFill>
                  <a:solidFill>
                    <a:srgbClr val="0000FF"/>
                  </a:solidFill>
                </a:uFill>
                <a:hlinkClick r:id="rId3" invalidUrl="" action="" tgtFrame="" tooltip="" history="1" highlightClick="0" endSnd="0"/>
              </a:rPr>
              <a:t>barrysbureau.com</a:t>
            </a:r>
          </a:p>
        </p:txBody>
      </p:sp>
      <p:sp>
        <p:nvSpPr>
          <p:cNvPr id="166" name="Lesson #13 Evangelism - Where Outline and Notes"/>
          <p:cNvSpPr txBox="1"/>
          <p:nvPr/>
        </p:nvSpPr>
        <p:spPr>
          <a:xfrm>
            <a:off x="6864677" y="12396985"/>
            <a:ext cx="10654647" cy="672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Lesson #13 Evangelism - Where Outline and Notes</a:t>
            </a:r>
          </a:p>
        </p:txBody>
      </p:sp>
      <p:pic>
        <p:nvPicPr>
          <p:cNvPr id="167" name="Evangelism - Where Lesson 13 Outline and Notes.png" descr="Evangelism - Where Lesson 13 Outline and Notes.png"/>
          <p:cNvPicPr>
            <a:picLocks noChangeAspect="1"/>
          </p:cNvPicPr>
          <p:nvPr/>
        </p:nvPicPr>
        <p:blipFill>
          <a:blip r:embed="rId4">
            <a:extLst/>
          </a:blip>
          <a:stretch>
            <a:fillRect/>
          </a:stretch>
        </p:blipFill>
        <p:spPr>
          <a:xfrm>
            <a:off x="7538217" y="2842319"/>
            <a:ext cx="9307565" cy="9307566"/>
          </a:xfrm>
          <a:prstGeom prst="rect">
            <a:avLst/>
          </a:prstGeom>
          <a:ln w="12700">
            <a:miter lim="400000"/>
          </a:ln>
        </p:spPr>
      </p:pic>
      <p:pic>
        <p:nvPicPr>
          <p:cNvPr id="168" name="pasted-movie.png" descr="pasted-movie.png"/>
          <p:cNvPicPr>
            <a:picLocks noChangeAspect="1"/>
          </p:cNvPicPr>
          <p:nvPr/>
        </p:nvPicPr>
        <p:blipFill>
          <a:blip r:embed="rId5">
            <a:extLst/>
          </a:blip>
          <a:stretch>
            <a:fillRect/>
          </a:stretch>
        </p:blipFill>
        <p:spPr>
          <a:xfrm>
            <a:off x="3536" y="2879978"/>
            <a:ext cx="7480583" cy="3686432"/>
          </a:xfrm>
          <a:prstGeom prst="rect">
            <a:avLst/>
          </a:prstGeom>
          <a:ln w="12700">
            <a:miter lim="400000"/>
          </a:ln>
        </p:spPr>
      </p:pic>
      <p:pic>
        <p:nvPicPr>
          <p:cNvPr id="169" name="pasted-movie.png" descr="pasted-movie.png"/>
          <p:cNvPicPr>
            <a:picLocks noChangeAspect="1"/>
          </p:cNvPicPr>
          <p:nvPr/>
        </p:nvPicPr>
        <p:blipFill>
          <a:blip r:embed="rId6">
            <a:extLst/>
          </a:blip>
          <a:stretch>
            <a:fillRect/>
          </a:stretch>
        </p:blipFill>
        <p:spPr>
          <a:xfrm>
            <a:off x="16796995" y="2921691"/>
            <a:ext cx="7594601" cy="5016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84" name="6. What does the phrase &quot;If not us, then who?&quot; signify in the context of evangelism?"/>
          <p:cNvSpPr txBox="1"/>
          <p:nvPr>
            <p:ph type="title"/>
          </p:nvPr>
        </p:nvSpPr>
        <p:spPr>
          <a:xfrm>
            <a:off x="1257300" y="738288"/>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6. </a:t>
            </a:r>
            <a:r>
              <a:t>Question: How can Christians be 'salt and light' in the workplace?</a:t>
            </a:r>
          </a:p>
        </p:txBody>
      </p:sp>
      <p:sp>
        <p:nvSpPr>
          <p:cNvPr id="285" name="Answer: Christians can be 'salt and light' in their workplaces by reflecting Christ's love in their interactions with colleagues, superiors, and clients. This reflects in their work ethics, attitudes, respectful treatment of others, and creating a godly "/>
          <p:cNvSpPr txBox="1"/>
          <p:nvPr/>
        </p:nvSpPr>
        <p:spPr>
          <a:xfrm>
            <a:off x="696948" y="6121685"/>
            <a:ext cx="22990104" cy="7273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17999"/>
              </a:lnSpc>
              <a:defRPr sz="7500">
                <a:solidFill>
                  <a:srgbClr val="000000"/>
                </a:solidFill>
                <a:latin typeface="+mj-lt"/>
                <a:ea typeface="+mj-ea"/>
                <a:cs typeface="+mj-cs"/>
                <a:sym typeface="Helvetica Neue"/>
              </a:defRPr>
            </a:pPr>
            <a:r>
              <a:t>  </a:t>
            </a:r>
            <a:r>
              <a:rPr sz="6800"/>
              <a:t> Answer: Christians can be 'salt and light' in their workplaces by reflecting Christ's love in their interactions with colleagues, superiors, and clients. This reflects in their work ethics, attitudes, respectful treatment of others, and creating a godly influence that fosters opportunities for spiritual discussions.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5"/>
                                        </p:tgtEl>
                                        <p:attrNameLst>
                                          <p:attrName>style.visibility</p:attrName>
                                        </p:attrNameLst>
                                      </p:cBhvr>
                                      <p:to>
                                        <p:strVal val="visible"/>
                                      </p:to>
                                    </p:set>
                                    <p:anim calcmode="lin" valueType="num">
                                      <p:cBhvr>
                                        <p:cTn id="7" dur="1000" fill="hold"/>
                                        <p:tgtEl>
                                          <p:spTgt spid="285"/>
                                        </p:tgtEl>
                                        <p:attrNameLst>
                                          <p:attrName>ppt_x</p:attrName>
                                        </p:attrNameLst>
                                      </p:cBhvr>
                                      <p:tavLst>
                                        <p:tav tm="0">
                                          <p:val>
                                            <p:strVal val="#ppt_x"/>
                                          </p:val>
                                        </p:tav>
                                        <p:tav tm="100000">
                                          <p:val>
                                            <p:strVal val="#ppt_x"/>
                                          </p:val>
                                        </p:tav>
                                      </p:tavLst>
                                    </p:anim>
                                    <p:anim calcmode="lin" valueType="num">
                                      <p:cBhvr>
                                        <p:cTn id="8" dur="1000" fill="hold"/>
                                        <p:tgtEl>
                                          <p:spTgt spid="2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89" name="7. What does Matthew 28:20 promise to believers in the context of evangelism?"/>
          <p:cNvSpPr txBox="1"/>
          <p:nvPr>
            <p:ph type="title"/>
          </p:nvPr>
        </p:nvSpPr>
        <p:spPr>
          <a:xfrm>
            <a:off x="1257300" y="779726"/>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7. </a:t>
            </a:r>
            <a:r>
              <a:t>Question: What are the opportunities and challenges of online evangelism?</a:t>
            </a:r>
          </a:p>
        </p:txBody>
      </p:sp>
      <p:sp>
        <p:nvSpPr>
          <p:cNvPr id="290" name="Answer: Online evangelism allows sharing the Gospel with a global audience, transcending geographical and cultural boundaries. It's about engaging in thoughtful discussions and creating a welcoming online community. However, it also requires discernment "/>
          <p:cNvSpPr txBox="1"/>
          <p:nvPr/>
        </p:nvSpPr>
        <p:spPr>
          <a:xfrm>
            <a:off x="375285" y="5712890"/>
            <a:ext cx="23633431" cy="75473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6100">
                <a:solidFill>
                  <a:srgbClr val="000000"/>
                </a:solidFill>
                <a:latin typeface="+mj-lt"/>
                <a:ea typeface="+mj-ea"/>
                <a:cs typeface="+mj-cs"/>
                <a:sym typeface="Helvetica Neue"/>
              </a:defRPr>
            </a:lvl1pPr>
          </a:lstStyle>
          <a:p>
            <a:pPr/>
            <a:r>
              <a:t>   Answer: Online evangelism allows sharing the Gospel with a global audience, transcending geographical and cultural boundaries. It's about engaging in thoughtful discussions and creating a welcoming online community. However, it also requires discernment and respect for diversity, ensuring the message of Christ is shared in a way that is both impactful and respectful to the digital audience.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0"/>
                                        </p:tgtEl>
                                        <p:attrNameLst>
                                          <p:attrName>style.visibility</p:attrName>
                                        </p:attrNameLst>
                                      </p:cBhvr>
                                      <p:to>
                                        <p:strVal val="visible"/>
                                      </p:to>
                                    </p:set>
                                    <p:anim calcmode="lin" valueType="num">
                                      <p:cBhvr>
                                        <p:cTn id="7" dur="1000" fill="hold"/>
                                        <p:tgtEl>
                                          <p:spTgt spid="290"/>
                                        </p:tgtEl>
                                        <p:attrNameLst>
                                          <p:attrName>ppt_x</p:attrName>
                                        </p:attrNameLst>
                                      </p:cBhvr>
                                      <p:tavLst>
                                        <p:tav tm="0">
                                          <p:val>
                                            <p:strVal val="#ppt_x"/>
                                          </p:val>
                                        </p:tav>
                                        <p:tav tm="100000">
                                          <p:val>
                                            <p:strVal val="#ppt_x"/>
                                          </p:val>
                                        </p:tav>
                                      </p:tavLst>
                                    </p:anim>
                                    <p:anim calcmode="lin" valueType="num">
                                      <p:cBhvr>
                                        <p:cTn id="8" dur="1000" fill="hold"/>
                                        <p:tgtEl>
                                          <p:spTgt spid="2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pasted-movie.png" descr="pasted-movie.png"/>
          <p:cNvPicPr>
            <a:picLocks noChangeAspect="1"/>
          </p:cNvPicPr>
          <p:nvPr/>
        </p:nvPicPr>
        <p:blipFill>
          <a:blip r:embed="rId3">
            <a:extLst/>
          </a:blip>
          <a:stretch>
            <a:fillRect/>
          </a:stretch>
        </p:blipFill>
        <p:spPr>
          <a:xfrm>
            <a:off x="6642661" y="314118"/>
            <a:ext cx="11098678" cy="131639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Who: Being vs. Doing"/>
          <p:cNvSpPr txBox="1"/>
          <p:nvPr>
            <p:ph type="title"/>
          </p:nvPr>
        </p:nvSpPr>
        <p:spPr>
          <a:prstGeom prst="rect">
            <a:avLst/>
          </a:prstGeom>
        </p:spPr>
        <p:txBody>
          <a:bodyPr/>
          <a:lstStyle>
            <a:lvl1pPr defTabSz="423207">
              <a:defRPr spc="132" sz="9702"/>
            </a:lvl1pPr>
          </a:lstStyle>
          <a:p>
            <a:pPr/>
            <a:r>
              <a:t>WhEre: Creating Environments for evangelism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pasted-movie.png" descr="pasted-movie.png"/>
          <p:cNvPicPr>
            <a:picLocks noChangeAspect="1"/>
          </p:cNvPicPr>
          <p:nvPr/>
        </p:nvPicPr>
        <p:blipFill>
          <a:blip r:embed="rId3">
            <a:extLst/>
          </a:blip>
          <a:srcRect l="0" t="1484" r="0" b="0"/>
          <a:stretch>
            <a:fillRect/>
          </a:stretch>
        </p:blipFill>
        <p:spPr>
          <a:xfrm>
            <a:off x="344676" y="2773144"/>
            <a:ext cx="23694648" cy="83320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Who - Us and Them…"/>
          <p:cNvSpPr txBox="1"/>
          <p:nvPr>
            <p:ph type="body" idx="1"/>
          </p:nvPr>
        </p:nvSpPr>
        <p:spPr>
          <a:xfrm>
            <a:off x="1257299" y="3250587"/>
            <a:ext cx="21869402" cy="8741441"/>
          </a:xfrm>
          <a:prstGeom prst="rect">
            <a:avLst/>
          </a:prstGeom>
        </p:spPr>
        <p:txBody>
          <a:bodyPr/>
          <a:lstStyle/>
          <a:p>
            <a:pPr lvl="1" marL="0" indent="228600" algn="l">
              <a:lnSpc>
                <a:spcPct val="120000"/>
              </a:lnSpc>
              <a:buSzTx/>
              <a:buNone/>
              <a:defRPr spc="116" sz="5800"/>
            </a:pPr>
            <a:r>
              <a:t>A. Always being prepared</a:t>
            </a:r>
          </a:p>
          <a:p>
            <a:pPr lvl="1" marL="0" indent="228600" algn="l">
              <a:lnSpc>
                <a:spcPct val="120000"/>
              </a:lnSpc>
              <a:buSzTx/>
              <a:buNone/>
              <a:defRPr spc="116" sz="5800"/>
            </a:pPr>
            <a:r>
              <a:t>B. encourage spiritual conversations</a:t>
            </a:r>
          </a:p>
          <a:p>
            <a:pPr lvl="1" marL="0" indent="228600" algn="l">
              <a:lnSpc>
                <a:spcPct val="120000"/>
              </a:lnSpc>
              <a:buSzTx/>
              <a:buNone/>
              <a:defRPr spc="116" sz="5800"/>
            </a:pPr>
            <a:r>
              <a:t>C. Home</a:t>
            </a:r>
          </a:p>
          <a:p>
            <a:pPr lvl="1" marL="0" indent="228600" algn="l">
              <a:lnSpc>
                <a:spcPct val="120000"/>
              </a:lnSpc>
              <a:buSzTx/>
              <a:buNone/>
              <a:defRPr spc="116" sz="5800"/>
            </a:pPr>
            <a:r>
              <a:t>D. Workplace</a:t>
            </a:r>
          </a:p>
          <a:p>
            <a:pPr lvl="1" marL="0" indent="228600" algn="l">
              <a:lnSpc>
                <a:spcPct val="120000"/>
              </a:lnSpc>
              <a:buSzTx/>
              <a:buNone/>
              <a:defRPr spc="116" sz="5800"/>
            </a:pPr>
            <a:r>
              <a:t>E. Community</a:t>
            </a:r>
          </a:p>
          <a:p>
            <a:pPr lvl="1" marL="0" indent="228600" algn="l">
              <a:lnSpc>
                <a:spcPct val="120000"/>
              </a:lnSpc>
              <a:buSzTx/>
              <a:buNone/>
              <a:defRPr spc="116" sz="5800"/>
            </a:pPr>
            <a:r>
              <a:t>F. Online</a:t>
            </a:r>
          </a:p>
        </p:txBody>
      </p:sp>
      <p:sp>
        <p:nvSpPr>
          <p:cNvPr id="182" name="Introduction"/>
          <p:cNvSpPr txBox="1"/>
          <p:nvPr>
            <p:ph type="title"/>
          </p:nvPr>
        </p:nvSpPr>
        <p:spPr>
          <a:xfrm>
            <a:off x="1257300" y="825499"/>
            <a:ext cx="21869400" cy="2124741"/>
          </a:xfrm>
          <a:prstGeom prst="rect">
            <a:avLst/>
          </a:prstGeom>
        </p:spPr>
        <p:txBody>
          <a:bodyPr/>
          <a:lstStyle>
            <a:lvl1pPr defTabSz="259079">
              <a:defRPr spc="119" sz="5960"/>
            </a:lvl1pPr>
          </a:lstStyle>
          <a:p>
            <a:pPr/>
            <a:r>
              <a:t>IV. Where: Creating Environments for Evangelism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Praying…"/>
          <p:cNvSpPr txBox="1"/>
          <p:nvPr>
            <p:ph type="body" idx="1"/>
          </p:nvPr>
        </p:nvSpPr>
        <p:spPr>
          <a:xfrm>
            <a:off x="1257300" y="3583366"/>
            <a:ext cx="21869402" cy="6549475"/>
          </a:xfrm>
          <a:prstGeom prst="rect">
            <a:avLst/>
          </a:prstGeom>
        </p:spPr>
        <p:txBody>
          <a:bodyPr/>
          <a:lstStyle/>
          <a:p>
            <a:pPr marL="226180" indent="-226180" algn="l" defTabSz="388620">
              <a:lnSpc>
                <a:spcPct val="117999"/>
              </a:lnSpc>
              <a:buClr>
                <a:srgbClr val="9A958E"/>
              </a:buClr>
              <a:buSzPct val="75000"/>
              <a:buChar char="•"/>
              <a:defRPr cap="none" spc="0" sz="7480">
                <a:solidFill>
                  <a:srgbClr val="000000"/>
                </a:solidFill>
                <a:latin typeface="+mj-lt"/>
                <a:ea typeface="+mj-ea"/>
                <a:cs typeface="+mj-cs"/>
                <a:sym typeface="Helvetica Neue"/>
              </a:defRPr>
            </a:pPr>
            <a:r>
              <a:t>"Where" evangelism takes place</a:t>
            </a:r>
          </a:p>
          <a:p>
            <a:pPr marL="226180" indent="-226180" algn="l" defTabSz="388620">
              <a:lnSpc>
                <a:spcPct val="117999"/>
              </a:lnSpc>
              <a:buClr>
                <a:srgbClr val="9A958E"/>
              </a:buClr>
              <a:buSzPct val="75000"/>
              <a:buChar char="•"/>
              <a:defRPr cap="none" spc="0" sz="7480">
                <a:solidFill>
                  <a:srgbClr val="000000"/>
                </a:solidFill>
                <a:latin typeface="+mj-lt"/>
                <a:ea typeface="+mj-ea"/>
                <a:cs typeface="+mj-cs"/>
                <a:sym typeface="Helvetica Neue"/>
              </a:defRPr>
            </a:pPr>
            <a:r>
              <a:t>Environments Naturally</a:t>
            </a:r>
          </a:p>
          <a:p>
            <a:pPr marL="226180" indent="-226180" algn="l" defTabSz="388620">
              <a:lnSpc>
                <a:spcPct val="117999"/>
              </a:lnSpc>
              <a:buClr>
                <a:srgbClr val="9A958E"/>
              </a:buClr>
              <a:buSzPct val="75000"/>
              <a:buChar char="•"/>
              <a:defRPr cap="none" spc="0" sz="7480">
                <a:solidFill>
                  <a:srgbClr val="000000"/>
                </a:solidFill>
                <a:latin typeface="+mj-lt"/>
                <a:ea typeface="+mj-ea"/>
                <a:cs typeface="+mj-cs"/>
                <a:sym typeface="Helvetica Neue"/>
              </a:defRPr>
            </a:pPr>
            <a:r>
              <a:t>Atmosphere of Sowing</a:t>
            </a:r>
          </a:p>
          <a:p>
            <a:pPr marL="226180" indent="-226180" algn="l" defTabSz="388620">
              <a:lnSpc>
                <a:spcPct val="117999"/>
              </a:lnSpc>
              <a:buClr>
                <a:srgbClr val="9A958E"/>
              </a:buClr>
              <a:buSzPct val="75000"/>
              <a:buChar char="•"/>
              <a:defRPr cap="none" spc="0" sz="7480">
                <a:solidFill>
                  <a:srgbClr val="000000"/>
                </a:solidFill>
                <a:latin typeface="+mj-lt"/>
                <a:ea typeface="+mj-ea"/>
                <a:cs typeface="+mj-cs"/>
                <a:sym typeface="Helvetica Neue"/>
              </a:defRPr>
            </a:pPr>
            <a:r>
              <a:t>Projecting a Biblical Worldview</a:t>
            </a:r>
          </a:p>
          <a:p>
            <a:pPr marL="226180" indent="-226180" algn="l" defTabSz="388620">
              <a:lnSpc>
                <a:spcPct val="117999"/>
              </a:lnSpc>
              <a:buClr>
                <a:srgbClr val="9A958E"/>
              </a:buClr>
              <a:buSzPct val="75000"/>
              <a:buChar char="•"/>
              <a:defRPr cap="none" spc="0" sz="7480">
                <a:solidFill>
                  <a:srgbClr val="000000"/>
                </a:solidFill>
                <a:latin typeface="+mj-lt"/>
                <a:ea typeface="+mj-ea"/>
                <a:cs typeface="+mj-cs"/>
                <a:sym typeface="Helvetica Neue"/>
              </a:defRPr>
            </a:pPr>
            <a:r>
              <a:t>A Natural State of Planning is OK</a:t>
            </a:r>
          </a:p>
        </p:txBody>
      </p:sp>
      <p:sp>
        <p:nvSpPr>
          <p:cNvPr id="185" name="A. Being Evangelism versus Doing Principles"/>
          <p:cNvSpPr txBox="1"/>
          <p:nvPr>
            <p:ph type="title"/>
          </p:nvPr>
        </p:nvSpPr>
        <p:spPr>
          <a:prstGeom prst="rect">
            <a:avLst/>
          </a:prstGeom>
        </p:spPr>
        <p:txBody>
          <a:bodyPr/>
          <a:lstStyle>
            <a:lvl1pPr defTabSz="259079">
              <a:defRPr spc="119" sz="5960"/>
            </a:lvl1pPr>
          </a:lstStyle>
          <a:p>
            <a:pPr/>
            <a:r>
              <a:t>IV. Where: Creating Environments for Evangelism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pasted-movie.png" descr="pasted-movie.png"/>
          <p:cNvPicPr>
            <a:picLocks noChangeAspect="1"/>
          </p:cNvPicPr>
          <p:nvPr/>
        </p:nvPicPr>
        <p:blipFill>
          <a:blip r:embed="rId3">
            <a:extLst/>
          </a:blip>
          <a:stretch>
            <a:fillRect/>
          </a:stretch>
        </p:blipFill>
        <p:spPr>
          <a:xfrm>
            <a:off x="272215" y="1877353"/>
            <a:ext cx="23839570" cy="99612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Neue"/>
        <a:ea typeface="Helvetica Neue"/>
        <a:cs typeface="Helvetica Neu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Neue"/>
        <a:ea typeface="Helvetica Neue"/>
        <a:cs typeface="Helvetica Neu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