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a:p>
        </p:txBody>
      </p:sp>
      <p:sp>
        <p:nvSpPr>
          <p:cNvPr id="83" name="Shape 83"/>
          <p:cNvSpPr/>
          <p:nvPr>
            <p:ph type="body" sz="quarter" idx="1"/>
          </p:nvPr>
        </p:nvSpPr>
        <p:spPr>
          <a:prstGeom prst="rect">
            <a:avLst/>
          </a:prstGeom>
        </p:spPr>
        <p:txBody>
          <a:bodyPr/>
          <a:lstStyle/>
          <a:p>
            <a:pPr>
              <a:defRPr sz="1800">
                <a:solidFill>
                  <a:srgbClr val="000000"/>
                </a:solidFill>
              </a:defRPr>
            </a:pPr>
            <a:r>
              <a:t>3. THE SACRIFICE OF ISAAC.................................................22:1-19 </a:t>
            </a:r>
          </a:p>
          <a:p>
            <a:pPr>
              <a:defRPr sz="1800">
                <a:solidFill>
                  <a:srgbClr val="000000"/>
                </a:solidFill>
              </a:defRPr>
            </a:pPr>
            <a:r>
              <a:t>God was asking for Abraham’s spiritual surrender. This was the giving back to Jehovah the great gift, his son Isaac, which God had granted unto him. </a:t>
            </a:r>
          </a:p>
          <a:p>
            <a:pPr>
              <a:defRPr sz="1800">
                <a:solidFill>
                  <a:srgbClr val="000000"/>
                </a:solidFill>
              </a:defRPr>
            </a:pPr>
            <a:r>
              <a:t>1,2) Go - sacrifice.</a:t>
            </a:r>
            <a: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p>
            <a:pPr>
              <a:defRPr sz="1800">
                <a:solidFill>
                  <a:srgbClr val="000000"/>
                </a:solidFill>
              </a:defRPr>
            </a:pPr>
            <a:r>
              <a:t>3) Rose early! To do God’s will!</a:t>
            </a: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a:p>
        </p:txBody>
      </p:sp>
      <p:sp>
        <p:nvSpPr>
          <p:cNvPr id="91" name="Shape 91"/>
          <p:cNvSpPr/>
          <p:nvPr>
            <p:ph type="body" sz="quarter" idx="1"/>
          </p:nvPr>
        </p:nvSpPr>
        <p:spPr>
          <a:prstGeom prst="rect">
            <a:avLst/>
          </a:prstGeom>
        </p:spPr>
        <p:txBody>
          <a:bodyPr/>
          <a:lstStyle/>
          <a:p>
            <a:pPr>
              <a:defRPr sz="1800">
                <a:solidFill>
                  <a:srgbClr val="000000"/>
                </a:solidFill>
              </a:defRPr>
            </a:pPr>
            <a:r>
              <a:t>5) Worship. Abraham calls this </a:t>
            </a:r>
            <a:r>
              <a:rPr u="sng"/>
              <a:t>worship</a:t>
            </a:r>
            <a:r>
              <a:t>! </a:t>
            </a:r>
          </a:p>
          <a:p>
            <a:pPr>
              <a:defRPr sz="1800">
                <a:solidFill>
                  <a:srgbClr val="000000"/>
                </a:solidFill>
              </a:defRPr>
            </a:pPr>
            <a:r>
              <a:t>And </a:t>
            </a:r>
            <a:r>
              <a:rPr u="sng"/>
              <a:t>we</a:t>
            </a:r>
            <a:r>
              <a:t> will come back to you. Cf: Heb 11:17-19. </a:t>
            </a:r>
          </a:p>
          <a:p>
            <a:pPr>
              <a:defRPr sz="1800">
                <a:solidFill>
                  <a:srgbClr val="000000"/>
                </a:solidFill>
              </a:defRPr>
            </a:pPr>
          </a:p>
          <a:p>
            <a:pPr>
              <a:defRPr sz="1800">
                <a:solidFill>
                  <a:srgbClr val="000000"/>
                </a:solidFill>
              </a:defRPr>
            </a:pPr>
            <a:r>
              <a:t>Hebrews 11:17–19 (NIV)</a:t>
            </a:r>
          </a:p>
          <a:p>
            <a:pPr>
              <a:defRPr sz="1800">
                <a:solidFill>
                  <a:srgbClr val="000000"/>
                </a:solidFill>
              </a:defRPr>
            </a:pPr>
            <a:r>
              <a:t>17 By faith Abraham, when God tested him, offered Isaac as a sacrifice. He who had embraced the promises was about to sacrifice his one and only son, 18 even though God had said to him, “It is through Isaac that your offspring will be reckoned.”  19 Abraham reasoned that God could even raise the dead, and so in a manner of speaking he did receive Isaac back from death.</a:t>
            </a:r>
          </a:p>
          <a:p>
            <a:pPr>
              <a:defRPr sz="1800">
                <a:solidFill>
                  <a:srgbClr val="000000"/>
                </a:solidFill>
              </a:defRPr>
            </a:pPr>
          </a:p>
          <a:p>
            <a:pPr>
              <a:defRPr sz="1800">
                <a:solidFill>
                  <a:srgbClr val="000000"/>
                </a:solidFill>
              </a:defRPr>
            </a:pPr>
            <a:r>
              <a:t>Three days travel—Isaac carries the wood (Aprx 16-20 years old).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a:p>
        </p:txBody>
      </p:sp>
      <p:sp>
        <p:nvSpPr>
          <p:cNvPr id="95" name="Shape 95"/>
          <p:cNvSpPr/>
          <p:nvPr>
            <p:ph type="body" sz="quarter" idx="1"/>
          </p:nvPr>
        </p:nvSpPr>
        <p:spPr>
          <a:prstGeom prst="rect">
            <a:avLst/>
          </a:prstGeom>
        </p:spPr>
        <p:txBody>
          <a:bodyPr/>
          <a:lstStyle>
            <a:lvl1pPr>
              <a:defRPr sz="1800">
                <a:solidFill>
                  <a:srgbClr val="000000"/>
                </a:solidFill>
              </a:defRPr>
            </a:lvl1pPr>
          </a:lstStyle>
          <a:p>
            <a:pPr/>
            <a:r>
              <a:t>7,8) Isaac - Where is the lamb? Abraham - God will provide for Himself the lamb!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lvl1pPr>
              <a:defRPr sz="1800">
                <a:solidFill>
                  <a:srgbClr val="000000"/>
                </a:solidFill>
              </a:defRPr>
            </a:lvl1pPr>
          </a:lstStyle>
          <a:p>
            <a:pPr/>
            <a:r>
              <a:t>11-14) The angel of the Lord (Himself Jehovah v. 11 cf v. 12) does provide.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lvl1pPr>
              <a:defRPr sz="1800">
                <a:solidFill>
                  <a:srgbClr val="000000"/>
                </a:solidFill>
              </a:defRPr>
            </a:lvl1pPr>
          </a:lstStyle>
          <a:p>
            <a:pPr/>
            <a:r>
              <a:t>15,16) This was a proving for Abraham’s and Isaac’s sakes not for God to learn some- thing - cf. v. 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lvl1pPr>
              <a:defRPr sz="1800">
                <a:solidFill>
                  <a:srgbClr val="000000"/>
                </a:solidFill>
              </a:defRPr>
            </a:lvl1pPr>
          </a:lstStyle>
          <a:p>
            <a:pPr/>
            <a:r>
              <a:t>17-19) The Covenant is repeated to Abraham and given to Isaac. Notice: The faith of Isaac in Jehovah and his father!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4955054" y="3818613"/>
            <a:ext cx="3441887" cy="390526"/>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sz="quarter" idx="1"/>
          </p:nvPr>
        </p:nvSpPr>
        <p:spPr>
          <a:xfrm>
            <a:off x="4955054" y="3818613"/>
            <a:ext cx="3441887" cy="390526"/>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title"/>
          </p:nvPr>
        </p:nvSpPr>
        <p:spPr>
          <a:xfrm>
            <a:off x="3442463" y="1628587"/>
            <a:ext cx="4954478" cy="2120738"/>
          </a:xfrm>
          <a:prstGeom prst="rect">
            <a:avLst/>
          </a:prstGeom>
        </p:spPr>
        <p:txBody>
          <a:bodyPr/>
          <a:lstStyle/>
          <a:p>
            <a:pPr/>
            <a:r>
              <a:t>Title Text</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254000" y="212377"/>
            <a:ext cx="8591177" cy="34258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254000" y="212377"/>
            <a:ext cx="8591177" cy="34258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body" idx="1"/>
          </p:nvPr>
        </p:nvSpPr>
        <p:spPr>
          <a:xfrm>
            <a:off x="254000" y="212377"/>
            <a:ext cx="8591177" cy="34258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2" name="Shape 52"/>
          <p:cNvSpPr/>
          <p:nvPr>
            <p:ph type="title"/>
          </p:nvPr>
        </p:nvSpPr>
        <p:spPr>
          <a:xfrm>
            <a:off x="1386860" y="3702215"/>
            <a:ext cx="2587494" cy="1064021"/>
          </a:xfrm>
          <a:prstGeom prst="rect">
            <a:avLst/>
          </a:prstGeom>
        </p:spPr>
        <p:txBody>
          <a:bodyPr/>
          <a:lstStyle>
            <a:lvl1pPr>
              <a:defRPr sz="1600"/>
            </a:lvl1p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526736" y="421372"/>
            <a:ext cx="8160064" cy="3365111"/>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body" sz="quarter" idx="13"/>
          </p:nvPr>
        </p:nvSpPr>
        <p:spPr>
          <a:xfrm>
            <a:off x="527050" y="4021137"/>
            <a:ext cx="8159750" cy="742691"/>
          </a:xfrm>
          <a:prstGeom prst="rect">
            <a:avLst/>
          </a:prstGeom>
        </p:spPr>
        <p:txBody>
          <a:bodyPr/>
          <a:lstStyle/>
          <a:p>
            <a:pPr>
              <a:spcBef>
                <a:spcPts val="300"/>
              </a:spcBef>
              <a:defRPr sz="1400"/>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526736" y="421372"/>
            <a:ext cx="8160064" cy="4354160"/>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FDDB8"/>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FDDB8"/>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FDDB8"/>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FDDB8"/>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FDDB8"/>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rgbClr val="EFDDB8"/>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FDDB8"/>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FDDB8"/>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FDDB8"/>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rgbClr val="EFDDB8"/>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body" sz="quarter" idx="1"/>
          </p:nvPr>
        </p:nvSpPr>
        <p:spPr>
          <a:xfrm>
            <a:off x="4955054" y="3818613"/>
            <a:ext cx="3441887" cy="1183831"/>
          </a:xfrm>
          <a:prstGeom prst="rect">
            <a:avLst/>
          </a:prstGeom>
        </p:spPr>
        <p:txBody>
          <a:bodyPr/>
          <a:lstStyle/>
          <a:p>
            <a:pPr>
              <a:defRPr sz="2200"/>
            </a:pPr>
            <a:r>
              <a:t>Genesis 22:1-19</a:t>
            </a:r>
          </a:p>
          <a:p>
            <a:pPr>
              <a:defRPr sz="2200"/>
            </a:pPr>
            <a:r>
              <a:t>THE SACRIFICE OF ISAAC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body" idx="1"/>
          </p:nvPr>
        </p:nvSpPr>
        <p:spPr>
          <a:xfrm>
            <a:off x="1114671" y="212376"/>
            <a:ext cx="7730506" cy="3425801"/>
          </a:xfrm>
          <a:prstGeom prst="rect">
            <a:avLst/>
          </a:prstGeom>
        </p:spPr>
        <p:txBody>
          <a:bodyPr/>
          <a:lstStyle/>
          <a:p>
            <a:pPr defTabSz="694944">
              <a:spcBef>
                <a:spcPts val="500"/>
              </a:spcBef>
              <a:defRPr sz="2280"/>
            </a:pPr>
            <a:r>
              <a:t>Genesis 22:1–2 (NIV)</a:t>
            </a:r>
          </a:p>
          <a:p>
            <a:pPr defTabSz="694944">
              <a:spcBef>
                <a:spcPts val="500"/>
              </a:spcBef>
              <a:defRPr sz="2280"/>
            </a:pPr>
            <a:r>
              <a:t>Abraham Tested</a:t>
            </a:r>
          </a:p>
          <a:p>
            <a:pPr algn="l" defTabSz="694944">
              <a:spcBef>
                <a:spcPts val="500"/>
              </a:spcBef>
              <a:defRPr sz="2280"/>
            </a:pPr>
            <a:r>
              <a:t>22 Some time later God tested Abraham. He said to him, “Abraham!” </a:t>
            </a:r>
          </a:p>
          <a:p>
            <a:pPr algn="l" defTabSz="694944">
              <a:spcBef>
                <a:spcPts val="500"/>
              </a:spcBef>
              <a:defRPr sz="2280"/>
            </a:pPr>
            <a:r>
              <a:t>“Here I am,” he replied. </a:t>
            </a:r>
          </a:p>
          <a:p>
            <a:pPr algn="l" defTabSz="694944">
              <a:spcBef>
                <a:spcPts val="500"/>
              </a:spcBef>
              <a:defRPr sz="2280"/>
            </a:pPr>
            <a:r>
              <a:t>2 Then God said, “Take your son, your only son, whom you love—Isaac—and go to the region of Moriah. Sacrifice him there as a burnt offering on a mountain I will show you.”</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prstGeom prst="rect">
            <a:avLst/>
          </a:prstGeom>
        </p:spPr>
        <p:txBody>
          <a:bodyPr/>
          <a:lstStyle/>
          <a:p>
            <a:pPr defTabSz="859536">
              <a:spcBef>
                <a:spcPts val="600"/>
              </a:spcBef>
              <a:defRPr sz="2820"/>
            </a:pPr>
            <a:r>
              <a:t>Genesis 22:3–4 (NIV)</a:t>
            </a:r>
          </a:p>
          <a:p>
            <a:pPr defTabSz="859536">
              <a:spcBef>
                <a:spcPts val="600"/>
              </a:spcBef>
              <a:defRPr sz="2820"/>
            </a:pPr>
            <a:r>
              <a:t>3 Early the next morning Abraham got up and loaded his donkey. He took with him two of his servants and his son Isaac. When he had cut enough wood for the burnt offering, he set out for the place God had told him about. 4 On the third day Abraham looked up and saw the place in the distance.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body" idx="1"/>
          </p:nvPr>
        </p:nvSpPr>
        <p:spPr>
          <a:prstGeom prst="rect">
            <a:avLst/>
          </a:prstGeom>
        </p:spPr>
        <p:txBody>
          <a:bodyPr/>
          <a:lstStyle/>
          <a:p>
            <a:pPr/>
            <a:r>
              <a:t>Genesis 22:5 (NIV)</a:t>
            </a:r>
          </a:p>
          <a:p>
            <a:pPr/>
            <a:r>
              <a:t>5 He said to his servants, “Stay here with the donkey while I and the boy go over there. We will worship and then we will come back to you.”</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body" idx="1"/>
          </p:nvPr>
        </p:nvSpPr>
        <p:spPr>
          <a:xfrm>
            <a:off x="907967" y="212377"/>
            <a:ext cx="7937210" cy="3425800"/>
          </a:xfrm>
          <a:prstGeom prst="rect">
            <a:avLst/>
          </a:prstGeom>
        </p:spPr>
        <p:txBody>
          <a:bodyPr/>
          <a:lstStyle/>
          <a:p>
            <a:pPr defTabSz="630936">
              <a:spcBef>
                <a:spcPts val="400"/>
              </a:spcBef>
              <a:defRPr sz="2070"/>
            </a:pPr>
            <a:r>
              <a:t>Genesis 22:6–8 (NIV)</a:t>
            </a:r>
          </a:p>
          <a:p>
            <a:pPr defTabSz="630936">
              <a:spcBef>
                <a:spcPts val="400"/>
              </a:spcBef>
              <a:defRPr sz="2070"/>
            </a:pPr>
            <a:r>
              <a:t>6 Abraham took the wood for the burnt offering and placed it on his son Isaac, and he himself carried the fire and the knife. As the two of them went on together, 7 Isaac spoke up and said to his father Abraham, “Father?” </a:t>
            </a:r>
          </a:p>
          <a:p>
            <a:pPr defTabSz="630936">
              <a:spcBef>
                <a:spcPts val="400"/>
              </a:spcBef>
              <a:defRPr sz="2070"/>
            </a:pPr>
            <a:r>
              <a:t>“Yes, my son?” Abraham replied. </a:t>
            </a:r>
          </a:p>
          <a:p>
            <a:pPr defTabSz="630936">
              <a:spcBef>
                <a:spcPts val="400"/>
              </a:spcBef>
              <a:defRPr sz="2070"/>
            </a:pPr>
            <a:r>
              <a:t>“The fire and wood are here,” Isaac said, “but where is the lamb for the burnt offering?” </a:t>
            </a:r>
          </a:p>
          <a:p>
            <a:pPr defTabSz="630936">
              <a:spcBef>
                <a:spcPts val="400"/>
              </a:spcBef>
              <a:defRPr sz="2070"/>
            </a:pPr>
            <a:r>
              <a:t>8 Abraham answered, “God himself will provide the lamb for the burnt offering, my son.” And the two of them went on together.</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idx="1"/>
          </p:nvPr>
        </p:nvSpPr>
        <p:spPr>
          <a:prstGeom prst="rect">
            <a:avLst/>
          </a:prstGeom>
        </p:spPr>
        <p:txBody>
          <a:bodyPr/>
          <a:lstStyle/>
          <a:p>
            <a:pPr/>
            <a:r>
              <a:t>Genesis 22:9–10 (NIV)</a:t>
            </a:r>
          </a:p>
          <a:p>
            <a:pPr/>
            <a:r>
              <a:t>9 When they reached the place God had told him about, Abraham built an altar there and arranged the wood on it. He bound his son Isaac and laid him on the altar, on top of the wood. 10 Then he reached out his hand and took the knife to slay his son.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1"/>
          </p:nvPr>
        </p:nvSpPr>
        <p:spPr>
          <a:xfrm>
            <a:off x="254000" y="212377"/>
            <a:ext cx="8591177" cy="3195579"/>
          </a:xfrm>
          <a:prstGeom prst="rect">
            <a:avLst/>
          </a:prstGeom>
        </p:spPr>
        <p:txBody>
          <a:bodyPr/>
          <a:lstStyle/>
          <a:p>
            <a:pPr defTabSz="539495">
              <a:spcBef>
                <a:spcPts val="400"/>
              </a:spcBef>
              <a:defRPr sz="1769"/>
            </a:pPr>
            <a:r>
              <a:t>Genesis 22:11–14 (NIV)</a:t>
            </a:r>
          </a:p>
          <a:p>
            <a:pPr algn="l" defTabSz="539495">
              <a:spcBef>
                <a:spcPts val="400"/>
              </a:spcBef>
              <a:defRPr sz="1769"/>
            </a:pPr>
            <a:r>
              <a:t>11 But the angel of the Lord called out to him from heaven, “Abraham! Abraham!” </a:t>
            </a:r>
          </a:p>
          <a:p>
            <a:pPr algn="l" defTabSz="539495">
              <a:spcBef>
                <a:spcPts val="400"/>
              </a:spcBef>
              <a:defRPr sz="1769"/>
            </a:pPr>
            <a:r>
              <a:t>“Here I am,” he replied. </a:t>
            </a:r>
          </a:p>
          <a:p>
            <a:pPr algn="l" defTabSz="539495">
              <a:spcBef>
                <a:spcPts val="400"/>
              </a:spcBef>
              <a:defRPr sz="1769"/>
            </a:pPr>
            <a:r>
              <a:t>12 “Do not lay a hand on the boy,” he said. “Do not do anything to him. Now I know that you fear God, because you have not withheld from me your son, your only son.” </a:t>
            </a:r>
          </a:p>
          <a:p>
            <a:pPr algn="l" defTabSz="539495">
              <a:spcBef>
                <a:spcPts val="400"/>
              </a:spcBef>
              <a:defRPr sz="1769"/>
            </a:pPr>
            <a:r>
              <a:t>13 Abraham looked up and there in a thicket he saw a ram caught by its horns. He went over and took the ram and sacrificed it as a burnt offering instead of his son. 14 So Abraham called that place The Lord Will Provide. And to this day it is said, “On the mountain of the Lord it will be provided.”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body" idx="1"/>
          </p:nvPr>
        </p:nvSpPr>
        <p:spPr>
          <a:prstGeom prst="rect">
            <a:avLst/>
          </a:prstGeom>
        </p:spPr>
        <p:txBody>
          <a:bodyPr/>
          <a:lstStyle/>
          <a:p>
            <a:pPr/>
            <a:r>
              <a:t>Genesis 22:15–16 (NIV)</a:t>
            </a:r>
          </a:p>
          <a:p>
            <a:pPr/>
            <a:r>
              <a:t>15 The angel of the Lord called to Abraham from heaven a second time 16 and said, “I swear by myself, declares the Lord, that because you have done this and have not withheld your son, your only son,</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body" idx="1"/>
          </p:nvPr>
        </p:nvSpPr>
        <p:spPr>
          <a:xfrm>
            <a:off x="254000" y="212377"/>
            <a:ext cx="8591177" cy="3073363"/>
          </a:xfrm>
          <a:prstGeom prst="rect">
            <a:avLst/>
          </a:prstGeom>
        </p:spPr>
        <p:txBody>
          <a:bodyPr/>
          <a:lstStyle/>
          <a:p>
            <a:pPr defTabSz="722376">
              <a:spcBef>
                <a:spcPts val="500"/>
              </a:spcBef>
              <a:defRPr sz="2370"/>
            </a:pPr>
            <a:r>
              <a:t>Genesis 22:17–19 (NIV)</a:t>
            </a:r>
          </a:p>
          <a:p>
            <a:pPr defTabSz="722376">
              <a:spcBef>
                <a:spcPts val="500"/>
              </a:spcBef>
              <a:defRPr sz="2370"/>
            </a:pPr>
            <a:r>
              <a:t>17 I will surely bless you and make your descendants as numerous as the stars in the sky and as the sand on the seashore. Your descendants will take possession of the cities of their enemies, 18 and through your offspring all nations on earth will be blessed,  because you have obeyed me.” </a:t>
            </a:r>
          </a:p>
          <a:p>
            <a:pPr defTabSz="722376">
              <a:spcBef>
                <a:spcPts val="500"/>
              </a:spcBef>
              <a:defRPr sz="2370"/>
            </a:pPr>
            <a:r>
              <a:t>19 Then Abraham returned to his servants, and they set off together for Beersheba. And Abraham stayed in Beersheba.</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