
<file path=[Content_Types].xml><?xml version="1.0" encoding="utf-8"?>
<Types xmlns="http://schemas.openxmlformats.org/package/2006/content-types">
  <Default Extension="bmp" ContentType="image/bmp"/>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12192000" cy="6858000"/>
  <p:notesSz cx="12192000" cy="6858000"/>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49660"/>
  </p:normalViewPr>
  <p:slideViewPr>
    <p:cSldViewPr snapToGrid="0">
      <p:cViewPr varScale="1">
        <p:scale>
          <a:sx n="60" d="100"/>
          <a:sy n="60" d="100"/>
        </p:scale>
        <p:origin x="30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00AB7AF-418A-7A44-BEDE-0E4E8843C5A0}" type="datetimeFigureOut">
              <a:rPr lang="en-US" smtClean="0"/>
              <a:t>1/11/23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1941F31-E076-A74E-861F-EE03B21A0083}" type="slidenum">
              <a:rPr lang="en-US" smtClean="0"/>
              <a:t>‹#›</a:t>
            </a:fld>
            <a:endParaRPr lang="en-US"/>
          </a:p>
        </p:txBody>
      </p:sp>
    </p:spTree>
    <p:extLst>
      <p:ext uri="{BB962C8B-B14F-4D97-AF65-F5344CB8AC3E}">
        <p14:creationId xmlns:p14="http://schemas.microsoft.com/office/powerpoint/2010/main" val="232119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f.ly/logosref/bible$2Besv.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cross made everything “topsy-turvy” an apparent “Oxymoron”</a:t>
            </a:r>
          </a:p>
          <a:p>
            <a:r>
              <a:rPr lang="en-US" dirty="0">
                <a:effectLst/>
              </a:rPr>
              <a:t>‌People want life</a:t>
            </a:r>
          </a:p>
          <a:p>
            <a:r>
              <a:rPr lang="en-US" dirty="0">
                <a:effectLst/>
              </a:rPr>
              <a:t>‌The Cross offers death as the way to life</a:t>
            </a:r>
          </a:p>
          <a:p>
            <a:r>
              <a:rPr lang="en-US" dirty="0">
                <a:effectLst/>
              </a:rPr>
              <a:t>‌People crave victory</a:t>
            </a:r>
          </a:p>
          <a:p>
            <a:r>
              <a:rPr lang="en-US" dirty="0">
                <a:effectLst/>
              </a:rPr>
              <a:t>‌The Cross is a defeat that leads to victory</a:t>
            </a:r>
          </a:p>
          <a:p>
            <a:r>
              <a:rPr lang="en-US" dirty="0">
                <a:effectLst/>
              </a:rPr>
              <a:t>‌People want comfort</a:t>
            </a:r>
          </a:p>
          <a:p>
            <a:r>
              <a:rPr lang="en-US" dirty="0">
                <a:effectLst/>
              </a:rPr>
              <a:t>‌The Cross is humiliation and suffering that opens the door to suffering</a:t>
            </a:r>
          </a:p>
          <a:p>
            <a:r>
              <a:rPr lang="en-US" dirty="0">
                <a:effectLst/>
              </a:rPr>
              <a:t>‌You Give to Get</a:t>
            </a:r>
          </a:p>
          <a:p>
            <a:r>
              <a:rPr lang="en-US" dirty="0">
                <a:effectLst/>
              </a:rPr>
              <a:t>‌The Last shall be First</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3</a:t>
            </a:fld>
            <a:endParaRPr lang="en-US"/>
          </a:p>
        </p:txBody>
      </p:sp>
    </p:spTree>
    <p:extLst>
      <p:ext uri="{BB962C8B-B14F-4D97-AF65-F5344CB8AC3E}">
        <p14:creationId xmlns:p14="http://schemas.microsoft.com/office/powerpoint/2010/main" val="3309109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Jews kept asking Jesus for a sign and several miracles were done at the crucifixion.</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17</a:t>
            </a:fld>
            <a:endParaRPr lang="en-US"/>
          </a:p>
        </p:txBody>
      </p:sp>
    </p:spTree>
    <p:extLst>
      <p:ext uri="{BB962C8B-B14F-4D97-AF65-F5344CB8AC3E}">
        <p14:creationId xmlns:p14="http://schemas.microsoft.com/office/powerpoint/2010/main" val="2647093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Jesus healed </a:t>
            </a:r>
            <a:r>
              <a:rPr lang="en-US" dirty="0" err="1">
                <a:effectLst/>
              </a:rPr>
              <a:t>Malchus</a:t>
            </a:r>
            <a:r>
              <a:rPr lang="en-US" dirty="0">
                <a:effectLst/>
              </a:rPr>
              <a:t> ear after Peter cut it off</a:t>
            </a:r>
          </a:p>
          <a:p>
            <a:r>
              <a:rPr lang="en-US" dirty="0">
                <a:effectLst/>
              </a:rPr>
              <a:t>‌</a:t>
            </a:r>
            <a:br>
              <a:rPr lang="en-US" dirty="0">
                <a:effectLst/>
              </a:rPr>
            </a:br>
            <a:endParaRPr lang="en-US" dirty="0">
              <a:effectLst/>
            </a:endParaRPr>
          </a:p>
          <a:p>
            <a:r>
              <a:rPr lang="en-US" dirty="0">
                <a:effectLst/>
              </a:rPr>
              <a:t>‌Let’s also remember the miracle that did not happen.</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19</a:t>
            </a:fld>
            <a:endParaRPr lang="en-US"/>
          </a:p>
        </p:txBody>
      </p:sp>
    </p:spTree>
    <p:extLst>
      <p:ext uri="{BB962C8B-B14F-4D97-AF65-F5344CB8AC3E}">
        <p14:creationId xmlns:p14="http://schemas.microsoft.com/office/powerpoint/2010/main" val="4286637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Roman legion was 3000-6000 foot soldiers</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20</a:t>
            </a:fld>
            <a:endParaRPr lang="en-US"/>
          </a:p>
        </p:txBody>
      </p:sp>
    </p:spTree>
    <p:extLst>
      <p:ext uri="{BB962C8B-B14F-4D97-AF65-F5344CB8AC3E}">
        <p14:creationId xmlns:p14="http://schemas.microsoft.com/office/powerpoint/2010/main" val="232096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some say a preview of Hell was the darkness at the cross</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22</a:t>
            </a:fld>
            <a:endParaRPr lang="en-US"/>
          </a:p>
        </p:txBody>
      </p:sp>
    </p:spTree>
    <p:extLst>
      <p:ext uri="{BB962C8B-B14F-4D97-AF65-F5344CB8AC3E}">
        <p14:creationId xmlns:p14="http://schemas.microsoft.com/office/powerpoint/2010/main" val="837810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shame of Calvary smothered the Sun</a:t>
            </a:r>
          </a:p>
          <a:p>
            <a:r>
              <a:rPr lang="en-US" dirty="0">
                <a:effectLst/>
              </a:rPr>
              <a:t>‌</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23</a:t>
            </a:fld>
            <a:endParaRPr lang="en-US"/>
          </a:p>
        </p:txBody>
      </p:sp>
    </p:spTree>
    <p:extLst>
      <p:ext uri="{BB962C8B-B14F-4D97-AF65-F5344CB8AC3E}">
        <p14:creationId xmlns:p14="http://schemas.microsoft.com/office/powerpoint/2010/main" val="2140240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at 3pm before the eyes of the priests the veil was torn</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25</a:t>
            </a:fld>
            <a:endParaRPr lang="en-US"/>
          </a:p>
        </p:txBody>
      </p:sp>
    </p:spTree>
    <p:extLst>
      <p:ext uri="{BB962C8B-B14F-4D97-AF65-F5344CB8AC3E}">
        <p14:creationId xmlns:p14="http://schemas.microsoft.com/office/powerpoint/2010/main" val="3785859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Roman soldiers were awed</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27</a:t>
            </a:fld>
            <a:endParaRPr lang="en-US"/>
          </a:p>
        </p:txBody>
      </p:sp>
    </p:spTree>
    <p:extLst>
      <p:ext uri="{BB962C8B-B14F-4D97-AF65-F5344CB8AC3E}">
        <p14:creationId xmlns:p14="http://schemas.microsoft.com/office/powerpoint/2010/main" val="2650783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What an unusual earthquake and only selected graves were opened!</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29</a:t>
            </a:fld>
            <a:endParaRPr lang="en-US"/>
          </a:p>
        </p:txBody>
      </p:sp>
    </p:spTree>
    <p:extLst>
      <p:ext uri="{BB962C8B-B14F-4D97-AF65-F5344CB8AC3E}">
        <p14:creationId xmlns:p14="http://schemas.microsoft.com/office/powerpoint/2010/main" val="765449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no wonder the spectators beat their breasts</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30</a:t>
            </a:fld>
            <a:endParaRPr lang="en-US"/>
          </a:p>
        </p:txBody>
      </p:sp>
    </p:spTree>
    <p:extLst>
      <p:ext uri="{BB962C8B-B14F-4D97-AF65-F5344CB8AC3E}">
        <p14:creationId xmlns:p14="http://schemas.microsoft.com/office/powerpoint/2010/main" val="3951553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last thing enemies wanted was an empty tomb</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32</a:t>
            </a:fld>
            <a:endParaRPr lang="en-US"/>
          </a:p>
        </p:txBody>
      </p:sp>
    </p:spTree>
    <p:extLst>
      <p:ext uri="{BB962C8B-B14F-4D97-AF65-F5344CB8AC3E}">
        <p14:creationId xmlns:p14="http://schemas.microsoft.com/office/powerpoint/2010/main" val="556894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God only does heart transplants.</a:t>
            </a:r>
          </a:p>
          <a:p>
            <a:r>
              <a:rPr lang="en-US" dirty="0">
                <a:effectLst/>
              </a:rPr>
              <a:t>‌Christianity is a Person, not a program</a:t>
            </a:r>
          </a:p>
          <a:p>
            <a:r>
              <a:rPr lang="en-US" dirty="0">
                <a:effectLst/>
              </a:rPr>
              <a:t>‌Our power is in the message of the Cross, not in man’s method.</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4</a:t>
            </a:fld>
            <a:endParaRPr lang="en-US"/>
          </a:p>
        </p:txBody>
      </p:sp>
    </p:spTree>
    <p:extLst>
      <p:ext uri="{BB962C8B-B14F-4D97-AF65-F5344CB8AC3E}">
        <p14:creationId xmlns:p14="http://schemas.microsoft.com/office/powerpoint/2010/main" val="1680163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would have caused a big problem for the Jews because they would have been considered unclean for coming in contact with the dead.</a:t>
            </a:r>
          </a:p>
          <a:p>
            <a:r>
              <a:rPr lang="en-US" dirty="0">
                <a:effectLst/>
              </a:rPr>
              <a:t>‌</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33</a:t>
            </a:fld>
            <a:endParaRPr lang="en-US"/>
          </a:p>
        </p:txBody>
      </p:sp>
    </p:spTree>
    <p:extLst>
      <p:ext uri="{BB962C8B-B14F-4D97-AF65-F5344CB8AC3E}">
        <p14:creationId xmlns:p14="http://schemas.microsoft.com/office/powerpoint/2010/main" val="775635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Man does face lifts and makeovers; God does heart transplants.</a:t>
            </a:r>
          </a:p>
          <a:p>
            <a:r>
              <a:rPr lang="en-US" dirty="0">
                <a:effectLst/>
              </a:rPr>
              <a:t>‌Christianity makes a person a new creation with a new life and mind. </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5</a:t>
            </a:fld>
            <a:endParaRPr lang="en-US"/>
          </a:p>
        </p:txBody>
      </p:sp>
    </p:spTree>
    <p:extLst>
      <p:ext uri="{BB962C8B-B14F-4D97-AF65-F5344CB8AC3E}">
        <p14:creationId xmlns:p14="http://schemas.microsoft.com/office/powerpoint/2010/main" val="192836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What kind of God would save sinners with a cross?</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8</a:t>
            </a:fld>
            <a:endParaRPr lang="en-US"/>
          </a:p>
        </p:txBody>
      </p:sp>
    </p:spTree>
    <p:extLst>
      <p:ext uri="{BB962C8B-B14F-4D97-AF65-F5344CB8AC3E}">
        <p14:creationId xmlns:p14="http://schemas.microsoft.com/office/powerpoint/2010/main" val="3471552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hlinkClick r:id="rId3"/>
              </a:rPr>
              <a:t>Genesis 1</a:t>
            </a:r>
            <a:endParaRPr lang="en-US" dirty="0">
              <a:effectLst/>
            </a:endParaRPr>
          </a:p>
          <a:p>
            <a:r>
              <a:rPr lang="en-US" dirty="0">
                <a:effectLst/>
              </a:rPr>
              <a:t>and 2 set the stage for the remainder of the Bible that God is in charge.</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10</a:t>
            </a:fld>
            <a:endParaRPr lang="en-US"/>
          </a:p>
        </p:txBody>
      </p:sp>
    </p:spTree>
    <p:extLst>
      <p:ext uri="{BB962C8B-B14F-4D97-AF65-F5344CB8AC3E}">
        <p14:creationId xmlns:p14="http://schemas.microsoft.com/office/powerpoint/2010/main" val="1325483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God’s strength is revealed in our weakness.</a:t>
            </a:r>
          </a:p>
          <a:p>
            <a:r>
              <a:rPr lang="en-US" dirty="0">
                <a:effectLst/>
              </a:rPr>
              <a:t>‌God’s greatest work was done on the cross!</a:t>
            </a:r>
          </a:p>
          <a:p>
            <a:r>
              <a:rPr lang="en-US" dirty="0">
                <a:effectLst/>
              </a:rPr>
              <a:t>‌All Jesus has and gives is that Cross.</a:t>
            </a:r>
          </a:p>
          <a:p>
            <a:r>
              <a:rPr lang="en-US" dirty="0">
                <a:effectLst/>
              </a:rPr>
              <a:t>‌The Church was born and still lives by that Cross. </a:t>
            </a:r>
          </a:p>
          <a:p>
            <a:r>
              <a:rPr lang="en-US" dirty="0">
                <a:effectLst/>
              </a:rPr>
              <a:t>‌There is no sin the cross cannot take away.</a:t>
            </a:r>
          </a:p>
          <a:p>
            <a:r>
              <a:rPr lang="en-US" dirty="0">
                <a:effectLst/>
              </a:rPr>
              <a:t>‌The Cross is not a freak experience. It is a universal truth incarnate.</a:t>
            </a:r>
          </a:p>
          <a:p>
            <a:r>
              <a:rPr lang="en-US" dirty="0">
                <a:effectLst/>
              </a:rPr>
              <a:t>‌Expand your thinking that Jesus wasn’t merely on a cross for 6 hours, He was on it for 33 years.</a:t>
            </a:r>
          </a:p>
          <a:p>
            <a:r>
              <a:rPr lang="en-US" dirty="0">
                <a:effectLst/>
              </a:rPr>
              <a:t>‌We also should live by that Cross it is our power from God.</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11</a:t>
            </a:fld>
            <a:endParaRPr lang="en-US"/>
          </a:p>
        </p:txBody>
      </p:sp>
    </p:spTree>
    <p:extLst>
      <p:ext uri="{BB962C8B-B14F-4D97-AF65-F5344CB8AC3E}">
        <p14:creationId xmlns:p14="http://schemas.microsoft.com/office/powerpoint/2010/main" val="1587542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Therefore for one to receive the Gospel message, it must be received in weakness, not in strength. We call that </a:t>
            </a:r>
            <a:r>
              <a:rPr lang="en-US" b="1" dirty="0">
                <a:effectLst/>
              </a:rPr>
              <a:t>humility</a:t>
            </a:r>
            <a:r>
              <a:rPr lang="en-US" dirty="0">
                <a:effectLst/>
              </a:rPr>
              <a:t>!</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12</a:t>
            </a:fld>
            <a:endParaRPr lang="en-US"/>
          </a:p>
        </p:txBody>
      </p:sp>
    </p:spTree>
    <p:extLst>
      <p:ext uri="{BB962C8B-B14F-4D97-AF65-F5344CB8AC3E}">
        <p14:creationId xmlns:p14="http://schemas.microsoft.com/office/powerpoint/2010/main" val="212325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greatest Power of God lies in His wisdom.</a:t>
            </a:r>
          </a:p>
          <a:p>
            <a:r>
              <a:rPr lang="en-US" dirty="0">
                <a:effectLst/>
              </a:rPr>
              <a:t>‌Christ crucified is the embodiment of the wisdom of God.</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13</a:t>
            </a:fld>
            <a:endParaRPr lang="en-US"/>
          </a:p>
        </p:txBody>
      </p:sp>
    </p:spTree>
    <p:extLst>
      <p:ext uri="{BB962C8B-B14F-4D97-AF65-F5344CB8AC3E}">
        <p14:creationId xmlns:p14="http://schemas.microsoft.com/office/powerpoint/2010/main" val="1384040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Man presumes that the way he thinks is the way God thinks, or should think.</a:t>
            </a:r>
          </a:p>
          <a:p>
            <a:r>
              <a:rPr lang="en-US" dirty="0">
                <a:effectLst/>
              </a:rPr>
              <a:t>‌Man’s Psychology promises to make life better.</a:t>
            </a:r>
          </a:p>
          <a:p>
            <a:r>
              <a:rPr lang="en-US" dirty="0">
                <a:effectLst/>
              </a:rPr>
              <a:t>‌Christ gives sinners, life, period!</a:t>
            </a:r>
          </a:p>
          <a:p>
            <a:r>
              <a:rPr lang="en-US" dirty="0">
                <a:effectLst/>
              </a:rPr>
              <a:t>‌Dead men need life, not rehabilitation!</a:t>
            </a:r>
          </a:p>
          <a:p>
            <a:r>
              <a:rPr lang="en-US" dirty="0">
                <a:effectLst/>
              </a:rPr>
              <a:t>‌Man wants salvation from war, poverty, and disease.</a:t>
            </a:r>
          </a:p>
          <a:p>
            <a:r>
              <a:rPr lang="en-US" dirty="0">
                <a:effectLst/>
              </a:rPr>
              <a:t>‌Christ on the cross saves us from sin.</a:t>
            </a:r>
          </a:p>
          <a:p>
            <a:r>
              <a:rPr lang="en-US" dirty="0">
                <a:effectLst/>
              </a:rPr>
              <a:t>‌Man cannot solve war, poverty, or disease until he is saved from sin. </a:t>
            </a:r>
          </a:p>
          <a:p>
            <a:r>
              <a:rPr lang="en-US" dirty="0">
                <a:effectLst/>
              </a:rPr>
              <a:t>‌Sin can only be cured at the Cross.</a:t>
            </a:r>
          </a:p>
          <a:p>
            <a:r>
              <a:rPr lang="en-US" dirty="0">
                <a:effectLst/>
              </a:rPr>
              <a:t>‌To the intellectually proud, the cross is still folly.</a:t>
            </a:r>
          </a:p>
          <a:p>
            <a:r>
              <a:rPr lang="en-US" dirty="0">
                <a:effectLst/>
              </a:rPr>
              <a:t>‌Man wants power, not wisdom - enlightenment not faith.</a:t>
            </a:r>
          </a:p>
          <a:p>
            <a:r>
              <a:rPr lang="en-US" dirty="0">
                <a:effectLst/>
              </a:rPr>
              <a:t>‌Man would take the cross away from Jesus and many desire to take it away from the Church.</a:t>
            </a:r>
          </a:p>
          <a:p>
            <a:r>
              <a:rPr lang="en-US" dirty="0">
                <a:effectLst/>
              </a:rPr>
              <a:t>‌Believe and Teach the Cross.</a:t>
            </a:r>
          </a:p>
          <a:p>
            <a:endParaRPr lang="en-US" dirty="0"/>
          </a:p>
        </p:txBody>
      </p:sp>
      <p:sp>
        <p:nvSpPr>
          <p:cNvPr id="4" name="Slide Number Placeholder 3"/>
          <p:cNvSpPr>
            <a:spLocks noGrp="1"/>
          </p:cNvSpPr>
          <p:nvPr>
            <p:ph type="sldNum" sz="quarter" idx="5"/>
          </p:nvPr>
        </p:nvSpPr>
        <p:spPr/>
        <p:txBody>
          <a:bodyPr/>
          <a:lstStyle/>
          <a:p>
            <a:fld id="{01941F31-E076-A74E-861F-EE03B21A0083}" type="slidenum">
              <a:rPr lang="en-US" smtClean="0"/>
              <a:t>15</a:t>
            </a:fld>
            <a:endParaRPr lang="en-US"/>
          </a:p>
        </p:txBody>
      </p:sp>
    </p:spTree>
    <p:extLst>
      <p:ext uri="{BB962C8B-B14F-4D97-AF65-F5344CB8AC3E}">
        <p14:creationId xmlns:p14="http://schemas.microsoft.com/office/powerpoint/2010/main" val="1278956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16827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42900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
        <p:nvSpPr>
          <p:cNvPr id="4" name="New Shape"/>
          <p:cNvSpPr>
            <a:spLocks noGrp="1"/>
          </p:cNvSpPr>
          <p:nvPr>
            <p:ph type="body" idx="2"/>
          </p:nvPr>
        </p:nvSpPr>
        <p:spPr>
          <a:xfrm>
            <a:off x="488949" y="4546600"/>
            <a:ext cx="11214100" cy="69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New Shape"/>
          <p:cNvSpPr>
            <a:spLocks noGrp="1"/>
          </p:cNvSpPr>
          <p:nvPr>
            <p:ph type="body"/>
          </p:nvPr>
        </p:nvSpPr>
        <p:spPr>
          <a:xfrm>
            <a:off x="1974849" y="1974849"/>
            <a:ext cx="8242300" cy="29083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733">
                <a:solidFill>
                  <a:srgbClr val="000000"/>
                </a:solidFill>
              </a:defRPr>
            </a:lvl1pPr>
          </a:lstStyle>
          <a:p>
            <a:pPr algn="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endParaRPr/>
          </a:p>
        </p:txBody>
      </p:sp>
      <p:sp>
        <p:nvSpPr>
          <p:cNvPr id="3" name="New Shape"/>
          <p:cNvSpPr>
            <a:spLocks noGrp="1"/>
          </p:cNvSpPr>
          <p:nvPr>
            <p:ph type="body" idx="1"/>
          </p:nvPr>
        </p:nvSpPr>
        <p:spPr>
          <a:xfrm>
            <a:off x="488949" y="394335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endParaRP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 Master">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bmp"/><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16827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a:solidFill>
                  <a:srgbClr val="FFFFFF"/>
                </a:solidFill>
              </a:rPr>
              <a:t>The Wisdom and Power of God</a:t>
            </a:r>
          </a:p>
        </p:txBody>
      </p:sp>
      <p:sp>
        <p:nvSpPr>
          <p:cNvPr id="3" name="New Shape"/>
          <p:cNvSpPr>
            <a:spLocks noGrp="1"/>
          </p:cNvSpPr>
          <p:nvPr>
            <p:ph type="body" idx="1"/>
          </p:nvPr>
        </p:nvSpPr>
        <p:spPr>
          <a:xfrm>
            <a:off x="488949" y="3429000"/>
            <a:ext cx="112141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3500">
                <a:solidFill>
                  <a:srgbClr val="FFFFFF"/>
                </a:solidFill>
              </a:defRPr>
            </a:lvl1pPr>
          </a:lstStyle>
          <a:p>
            <a:pPr algn="ctr"/>
            <a:r>
              <a:rPr sz="3500" b="0">
                <a:solidFill>
                  <a:srgbClr val="FFFFFF"/>
                </a:solidFill>
              </a:rPr>
              <a:t>Six Miracles at Calvary</a:t>
            </a:r>
          </a:p>
        </p:txBody>
      </p:sp>
      <p:sp>
        <p:nvSpPr>
          <p:cNvPr id="4" name="New Shape"/>
          <p:cNvSpPr>
            <a:spLocks noGrp="1"/>
          </p:cNvSpPr>
          <p:nvPr>
            <p:ph type="body" idx="2"/>
          </p:nvPr>
        </p:nvSpPr>
        <p:spPr>
          <a:xfrm>
            <a:off x="488949" y="4546600"/>
            <a:ext cx="11214100" cy="69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500">
                <a:solidFill>
                  <a:srgbClr val="FFFFFF"/>
                </a:solidFill>
              </a:defRPr>
            </a:lvl1pPr>
          </a:lstStyle>
          <a:p>
            <a:pPr algn="ctr"/>
            <a:r>
              <a:rPr sz="3500" b="0">
                <a:solidFill>
                  <a:srgbClr val="FFFFFF"/>
                </a:solidFill>
              </a:rPr>
              <a:t>Chapter 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336331"/>
            <a:ext cx="11214100" cy="6180083"/>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lnSpcReduction="10000"/>
          </a:bodyPr>
          <a:lstStyle>
            <a:lvl1pPr algn="ctr">
              <a:defRPr sz="8306">
                <a:solidFill>
                  <a:srgbClr val="FFFFFF"/>
                </a:solidFill>
              </a:defRPr>
            </a:lvl1pPr>
          </a:lstStyle>
          <a:p>
            <a:pPr algn="ctr"/>
            <a:r>
              <a:rPr sz="8306" b="0" dirty="0">
                <a:solidFill>
                  <a:srgbClr val="FFFFFF"/>
                </a:solidFill>
              </a:rPr>
              <a:t>Discussion Question </a:t>
            </a:r>
            <a:endParaRPr lang="en-US" sz="8306" b="0" dirty="0">
              <a:solidFill>
                <a:srgbClr val="FFFFFF"/>
              </a:solidFill>
            </a:endParaRPr>
          </a:p>
          <a:p>
            <a:pPr algn="ctr"/>
            <a:r>
              <a:rPr sz="8306" b="0" dirty="0">
                <a:solidFill>
                  <a:srgbClr val="FFFFFF"/>
                </a:solidFill>
              </a:rPr>
              <a:t>3. Who is in control at the cross? How do the scriptures make this clear?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3 He is the radiance of the glory of God and the exact imprint of his nature, and he upholds the universe by the word of his power. After making purification for sins, he sat down at the right hand of the Majesty on high,</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Hebrews 1:3</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4 For he was crucified in weakness, but lives by the power of God. For we also are weak in him, but in dealing with you we will live with him by the power of God.</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2 Corinthians 13:4</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2612916"/>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lnSpcReduction="10000"/>
          </a:bodyPr>
          <a:lstStyle>
            <a:lvl1pPr algn="ctr">
              <a:defRPr sz="8306">
                <a:solidFill>
                  <a:srgbClr val="FFFFFF"/>
                </a:solidFill>
              </a:defRPr>
            </a:lvl1pPr>
          </a:lstStyle>
          <a:p>
            <a:pPr algn="ctr"/>
            <a:r>
              <a:rPr sz="8306" b="0" dirty="0">
                <a:solidFill>
                  <a:srgbClr val="FFFFFF"/>
                </a:solidFill>
              </a:rPr>
              <a:t>Christ, the Wisdom of God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13 Keep back your servant also from presumptuous sins; 
let them not have dominion over me! 
Then I shall be blameless, 
and innocent of great transgression.</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Psalm 19:13</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10 and especially those who indulge in the lust of defiling passion and despise authority. 
Bold and willful, they do not tremble as they blaspheme the glorious ones,</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2 Peter 2:10</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 Never lose faith in the Power of the Gospel.
	* Stop trying to be
		* Godly without God
		* Spiritual without the Spirit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dirty="0">
                <a:solidFill>
                  <a:srgbClr val="FFFFFF"/>
                </a:solidFill>
              </a:rPr>
              <a:t>Six Miracles At Calvary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6 When Jesus said to them, “I am he,” they drew back and fell to the ground.</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John 18:6</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346841"/>
            <a:ext cx="11214100" cy="6180083"/>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lnSpcReduction="10000"/>
          </a:bodyPr>
          <a:lstStyle>
            <a:lvl1pPr algn="ctr">
              <a:defRPr sz="8306">
                <a:solidFill>
                  <a:srgbClr val="FFFFFF"/>
                </a:solidFill>
              </a:defRPr>
            </a:lvl1pPr>
          </a:lstStyle>
          <a:p>
            <a:pPr algn="ctr"/>
            <a:r>
              <a:rPr sz="8306" b="0" dirty="0">
                <a:solidFill>
                  <a:srgbClr val="FFFFFF"/>
                </a:solidFill>
              </a:rPr>
              <a:t>Discussion Question </a:t>
            </a:r>
            <a:endParaRPr lang="en-US" sz="8306" b="0" dirty="0">
              <a:solidFill>
                <a:srgbClr val="FFFFFF"/>
              </a:solidFill>
            </a:endParaRPr>
          </a:p>
          <a:p>
            <a:pPr algn="ctr"/>
            <a:r>
              <a:rPr sz="8306" b="0" dirty="0">
                <a:solidFill>
                  <a:srgbClr val="FFFFFF"/>
                </a:solidFill>
              </a:rPr>
              <a:t>4. What was the last miracle Jesus performed for the Jews? describe 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a:solidFill>
                  <a:srgbClr val="FFFFFF"/>
                </a:solidFill>
              </a:rPr>
              <a:t>More Confusing Than Amusing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53 Do you think that I cannot appeal to my Father, and he will at once send me more than twelve legions of angels? 54 But how then should the Scriptures be fulfilled, that it must be so?”</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Matthew 26:53–54</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a:solidFill>
                  <a:srgbClr val="FFFFFF"/>
                </a:solidFill>
              </a:rPr>
              <a:t>1. Darkness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12 while the sons of the kingdom will be thrown into the outer darkness. In that place there will be weeping and gnashing of teeth.”</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Matthew 8:12</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45 Now from the sixth hour there was darkness over all the land until the ninth hour.</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Matthew 27:45</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a:solidFill>
                  <a:srgbClr val="FFFFFF"/>
                </a:solidFill>
              </a:rPr>
              <a:t>2. The Veil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51 And behold, the curtain of the temple was torn in two, from top to bottom. And the earth shook, and the rocks were split.</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Matthew 27:51</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a:solidFill>
                  <a:srgbClr val="FFFFFF"/>
                </a:solidFill>
              </a:rPr>
              <a:t>3. The Earthquake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54 When the centurion and those who were with him, keeping watch over Jesus, saw the earthquake and what took place, they were filled with awe and said, “Truly this was the Son of God!”</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Matthew 27:54</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a:solidFill>
                  <a:srgbClr val="FFFFFF"/>
                </a:solidFill>
              </a:rPr>
              <a:t>4. The Opened Graves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24 but to those who are called, both Jews and Greeks, Christ the power of God and the wisdom of God. 25 For the foolishness of God is wiser than men, and the weakness of God is stronger than men.</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1 Corinthians 1:24–25</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52 The tombs also were opened. And many bodies of the saints who had fallen asleep were raised, 53 and coming out of the tombs after his resurrection they went into the holy city and appeared to many.</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Matthew 27:52–53</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48 And all the crowds that had assembled for this spectacle, when they saw what had taken place, returned home beating their breasts.</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Luke 23:48</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a:solidFill>
                  <a:srgbClr val="FFFFFF"/>
                </a:solidFill>
              </a:rPr>
              <a:t>5. The Grave Clothes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a:solidFill>
                  <a:srgbClr val="FFFFFF"/>
                </a:solidFill>
              </a:rPr>
              <a:t>6. The Resurrected Saints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50" y="1416269"/>
            <a:ext cx="11214100" cy="4025461"/>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dirty="0">
                <a:solidFill>
                  <a:srgbClr val="FFFFFF"/>
                </a:solidFill>
              </a:rPr>
              <a:t>Discussion Question </a:t>
            </a:r>
            <a:endParaRPr lang="en-US" sz="8306" b="0" dirty="0">
              <a:solidFill>
                <a:srgbClr val="FFFFFF"/>
              </a:solidFill>
            </a:endParaRPr>
          </a:p>
          <a:p>
            <a:pPr algn="ctr"/>
            <a:r>
              <a:rPr sz="8306" b="0" dirty="0">
                <a:solidFill>
                  <a:srgbClr val="FFFFFF"/>
                </a:solidFill>
              </a:rPr>
              <a:t>5. Which sign/ miracle do you find intriguing?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609600"/>
            <a:ext cx="11214100" cy="5602014"/>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dirty="0">
                <a:solidFill>
                  <a:srgbClr val="FFFFFF"/>
                </a:solidFill>
              </a:rPr>
              <a:t>Discussion Question </a:t>
            </a:r>
            <a:endParaRPr lang="en-US" sz="8306" b="0" dirty="0">
              <a:solidFill>
                <a:srgbClr val="FFFFFF"/>
              </a:solidFill>
            </a:endParaRPr>
          </a:p>
          <a:p>
            <a:pPr algn="ctr"/>
            <a:r>
              <a:rPr sz="8306" b="0" dirty="0">
                <a:solidFill>
                  <a:srgbClr val="FFFFFF"/>
                </a:solidFill>
              </a:rPr>
              <a:t>1. What Oxymorons of the Christian life have you experienced?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609601"/>
            <a:ext cx="11214100" cy="5644054"/>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ctr">
              <a:defRPr sz="8306">
                <a:solidFill>
                  <a:srgbClr val="FFFFFF"/>
                </a:solidFill>
              </a:defRPr>
            </a:lvl1pPr>
          </a:lstStyle>
          <a:p>
            <a:pPr algn="ctr"/>
            <a:r>
              <a:rPr sz="8306" b="0" dirty="0">
                <a:solidFill>
                  <a:srgbClr val="FFFFFF"/>
                </a:solidFill>
              </a:rPr>
              <a:t>Discussion Question </a:t>
            </a:r>
            <a:endParaRPr lang="en-US" sz="8306" b="0" dirty="0">
              <a:solidFill>
                <a:srgbClr val="FFFFFF"/>
              </a:solidFill>
            </a:endParaRPr>
          </a:p>
          <a:p>
            <a:pPr algn="ctr"/>
            <a:r>
              <a:rPr sz="8306" b="0" dirty="0">
                <a:solidFill>
                  <a:srgbClr val="FFFFFF"/>
                </a:solidFill>
              </a:rPr>
              <a:t>2. What does it mean that God does only heart transplants?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17 Therefore, if anyone is in Christ, he is a new creation. The old has passed away; behold, the new has come.</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2 Corinthians 5:17</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20 I have been crucified with Christ. It is no longer I who live, but Christ who lives in me. And the life I now live in the flesh I live by faith in the Son of God, who loved me and gave himself for me. 21 I do not nullify the grace of God, for if righteousness were through the law, then Christ died for no purpose.</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Galatians 2:20–21</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488949" y="2432050"/>
            <a:ext cx="11214100" cy="2518322"/>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lnSpcReduction="10000"/>
          </a:bodyPr>
          <a:lstStyle>
            <a:lvl1pPr algn="ctr">
              <a:defRPr sz="8306">
                <a:solidFill>
                  <a:srgbClr val="FFFFFF"/>
                </a:solidFill>
              </a:defRPr>
            </a:lvl1pPr>
          </a:lstStyle>
          <a:p>
            <a:pPr algn="ctr"/>
            <a:r>
              <a:rPr sz="8306" b="0" dirty="0">
                <a:solidFill>
                  <a:srgbClr val="FFFFFF"/>
                </a:solidFill>
              </a:rPr>
              <a:t>Christ, the Power of God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3920" b="0">
                <a:solidFill>
                  <a:srgbClr val="FFFFFF"/>
                </a:solidFill>
              </a:rPr>
              <a:t>16 For I am not ashamed of the gospel, for it is the power of God for salvation to everyone who believes, to the Jew first and also to the Greek.</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500">
                <a:solidFill>
                  <a:srgbClr val="FFFFFF"/>
                </a:solidFill>
              </a:defRPr>
            </a:lvl1pPr>
          </a:lstStyle>
          <a:p>
            <a:pPr algn="l"/>
            <a:r>
              <a:rPr sz="3500" b="0">
                <a:solidFill>
                  <a:srgbClr val="FFFFFF"/>
                </a:solidFill>
              </a:rPr>
              <a:t>Romans 1:16</a:t>
            </a:r>
          </a:p>
        </p:txBody>
      </p:sp>
      <p:sp>
        <p:nvSpPr>
          <p:cNvPr id="4" name="New Shape"/>
          <p:cNvSpPr>
            <a:spLocks noGrp="1"/>
          </p:cNvSpPr>
          <p:nvPr>
            <p:ph type="body" idx="2"/>
          </p:nvPr>
        </p:nvSpPr>
        <p:spPr>
          <a:xfrm>
            <a:off x="10064749" y="5473700"/>
            <a:ext cx="14478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3500">
                <a:solidFill>
                  <a:srgbClr val="FFFFFF"/>
                </a:solidFill>
              </a:defRPr>
            </a:lvl1pPr>
          </a:lstStyle>
          <a:p>
            <a:pPr algn="r"/>
            <a:r>
              <a:rPr sz="3500" b="0">
                <a:solidFill>
                  <a:srgbClr val="FFFFFF"/>
                </a:solidFill>
              </a:rPr>
              <a:t>ESV</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
        <a:ea typeface=""/>
        <a:cs typeface=""/>
      </a:majorFont>
      <a:minorFont>
        <a:latin typeface=""/>
        <a:ea typeface=""/>
        <a:cs typeface=""/>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1381</Words>
  <Application>Microsoft Macintosh PowerPoint</Application>
  <PresentationFormat>Widescreen</PresentationFormat>
  <Paragraphs>147</Paragraphs>
  <Slides>34</Slides>
  <Notes>20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34</vt:i4>
      </vt:variant>
    </vt:vector>
  </HeadingPairs>
  <TitlesOfParts>
    <vt:vector size="36" baseType="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Barry Johnson</cp:lastModifiedBy>
  <cp:revision>2</cp:revision>
  <dcterms:modified xsi:type="dcterms:W3CDTF">2023-01-11T22:56:58Z</dcterms:modified>
</cp:coreProperties>
</file>