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6858000"/>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168" y="3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981201" y="2031682"/>
            <a:ext cx="8199120" cy="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120">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2667000" y="1002982"/>
            <a:ext cx="6858000" cy="374618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720">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965960" y="2683192"/>
            <a:ext cx="8275319" cy="85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6352">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965960" y="2683192"/>
            <a:ext cx="8275319" cy="85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6352">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965960" y="2683192"/>
            <a:ext cx="8275319" cy="85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6352">
                <a:solidFill>
                  <a:srgbClr val="FFFFFF"/>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965960" y="2683192"/>
            <a:ext cx="8275319" cy="85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6352">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965960" y="2683192"/>
            <a:ext cx="8275319" cy="85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6352">
                <a:solidFill>
                  <a:srgbClr val="FFFFFF"/>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E3C8D-7B9D-0A37-751D-F087C08BCB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524A8-1E94-A503-E183-3F2EB03EC0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0EBC9D-1440-9AEA-1BCE-7EAEBEF6F4B8}"/>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5" name="Footer Placeholder 4">
            <a:extLst>
              <a:ext uri="{FF2B5EF4-FFF2-40B4-BE49-F238E27FC236}">
                <a16:creationId xmlns:a16="http://schemas.microsoft.com/office/drawing/2014/main" id="{04C43914-409B-AFF6-855D-06F69EFAF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EB24E-53EC-6130-4F6C-FED5AA3B46A6}"/>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108033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3FC2-C729-87A4-CDA5-63EC3ABBB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F1855-460F-EF93-5189-852E21D629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CA98C-FAAE-12F4-73E0-EB0E2F4EFCB1}"/>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5" name="Footer Placeholder 4">
            <a:extLst>
              <a:ext uri="{FF2B5EF4-FFF2-40B4-BE49-F238E27FC236}">
                <a16:creationId xmlns:a16="http://schemas.microsoft.com/office/drawing/2014/main" id="{1CD33D48-FD76-66D5-9559-FF26A63E4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CC3E0-54B2-D5D6-D276-A8AAF97AFAC7}"/>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4016355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0631-2887-0E36-7F1D-7F5CC1D39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B54A6E-B9B1-B160-D68F-E34B5ACA98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B439BF-8E9C-4A27-1182-FDB3684E1AF3}"/>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5" name="Footer Placeholder 4">
            <a:extLst>
              <a:ext uri="{FF2B5EF4-FFF2-40B4-BE49-F238E27FC236}">
                <a16:creationId xmlns:a16="http://schemas.microsoft.com/office/drawing/2014/main" id="{1FDBEB8B-E087-1DEB-6791-861EC794E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6854C-76ED-CBEB-4C7C-4F19976F387F}"/>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2673248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494-E8EF-C208-87FB-A5E2CBAD77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5BEB26-340D-1F84-066C-FFC28134C3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E3A91-3F99-5F1C-C657-3D645F561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9C5F4-3D22-FB50-1518-89DC5BE81A40}"/>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6" name="Footer Placeholder 5">
            <a:extLst>
              <a:ext uri="{FF2B5EF4-FFF2-40B4-BE49-F238E27FC236}">
                <a16:creationId xmlns:a16="http://schemas.microsoft.com/office/drawing/2014/main" id="{86A70E81-1DED-2C93-B861-1EB9980FB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0B999-4817-3527-EB68-06D0022517CD}"/>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294259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19760" y="701040"/>
            <a:ext cx="10962640" cy="4551680"/>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800" baseline="0">
                <a:solidFill>
                  <a:srgbClr val="FFFFFF"/>
                </a:solidFill>
                <a:latin typeface="+mn-lt"/>
              </a:defRPr>
            </a:lvl1pPr>
          </a:lstStyle>
          <a:p>
            <a:pPr algn="l"/>
            <a:endParaRPr dirty="0"/>
          </a:p>
        </p:txBody>
      </p:sp>
      <p:sp>
        <p:nvSpPr>
          <p:cNvPr id="3" name="New Shape"/>
          <p:cNvSpPr>
            <a:spLocks noGrp="1"/>
          </p:cNvSpPr>
          <p:nvPr>
            <p:ph type="body" idx="1"/>
          </p:nvPr>
        </p:nvSpPr>
        <p:spPr>
          <a:xfrm>
            <a:off x="619760" y="5837870"/>
            <a:ext cx="9726874" cy="84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400" baseline="0">
                <a:solidFill>
                  <a:srgbClr val="FFFFFF"/>
                </a:solidFill>
              </a:defRPr>
            </a:lvl1pPr>
          </a:lstStyle>
          <a:p>
            <a:pPr algn="l"/>
            <a:endParaRPr dirty="0"/>
          </a:p>
        </p:txBody>
      </p:sp>
      <p:sp>
        <p:nvSpPr>
          <p:cNvPr id="4" name="New Shape"/>
          <p:cNvSpPr>
            <a:spLocks noGrp="1"/>
          </p:cNvSpPr>
          <p:nvPr>
            <p:ph type="body" idx="2"/>
          </p:nvPr>
        </p:nvSpPr>
        <p:spPr>
          <a:xfrm>
            <a:off x="10346635" y="5837871"/>
            <a:ext cx="1235766" cy="84519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r">
              <a:defRPr sz="2400" baseline="0">
                <a:solidFill>
                  <a:srgbClr val="FFFFFF"/>
                </a:solidFill>
              </a:defRPr>
            </a:lvl1pPr>
          </a:lstStyle>
          <a:p>
            <a:pPr algn="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E921-647C-8C53-2E11-59A445B1F2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8F327-77C0-234D-91EE-9E2CC48213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51B3B-3AC8-881E-22D6-E35EDC4FD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AED94C-0DDC-3EA2-CE37-2B70FAA8CD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A5B51E-C293-9CB2-84D9-6962296D37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6697CB-6A02-60C9-09C2-2CD726F52F6D}"/>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8" name="Footer Placeholder 7">
            <a:extLst>
              <a:ext uri="{FF2B5EF4-FFF2-40B4-BE49-F238E27FC236}">
                <a16:creationId xmlns:a16="http://schemas.microsoft.com/office/drawing/2014/main" id="{E1417AB2-6BDB-0ACE-CF22-096DBB77DA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1904B9-489E-4B45-C371-523F41611C45}"/>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1639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CCDC-8276-1424-F844-414479C21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D955AA-0648-D8A6-A986-120C5EC38760}"/>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4" name="Footer Placeholder 3">
            <a:extLst>
              <a:ext uri="{FF2B5EF4-FFF2-40B4-BE49-F238E27FC236}">
                <a16:creationId xmlns:a16="http://schemas.microsoft.com/office/drawing/2014/main" id="{50C307E9-9547-37E1-3249-66C506B6E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FCCA90-B9FC-AF35-F5DE-DBF863D9621E}"/>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1337387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2EAAEB-BB0E-19EB-1290-0958CEF5D0BF}"/>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3" name="Footer Placeholder 2">
            <a:extLst>
              <a:ext uri="{FF2B5EF4-FFF2-40B4-BE49-F238E27FC236}">
                <a16:creationId xmlns:a16="http://schemas.microsoft.com/office/drawing/2014/main" id="{EAF13D22-B389-EC7E-2863-830BC1699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3C43A7-102F-4F61-C90B-410C89D11339}"/>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2718514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D194-329C-5451-15A6-8972ECDCD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BF4F93-F050-6922-DBD4-0EA908A22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B201AA-DC49-CAF9-98B3-7DFD7A7ED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B6C56-8480-0563-04C1-0CDE226651AB}"/>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6" name="Footer Placeholder 5">
            <a:extLst>
              <a:ext uri="{FF2B5EF4-FFF2-40B4-BE49-F238E27FC236}">
                <a16:creationId xmlns:a16="http://schemas.microsoft.com/office/drawing/2014/main" id="{07183858-2B0F-F273-E60D-4A55646BF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09043-7966-0FDF-8C18-BF21C8384856}"/>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242536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98D5-1FFA-19C6-8188-E23E64F08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0488FA-23E9-6974-4D08-8B33132CB1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6DFA99-3298-BB18-6262-8173A46AF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1F1E5-9C81-6992-8F98-470B9C175753}"/>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6" name="Footer Placeholder 5">
            <a:extLst>
              <a:ext uri="{FF2B5EF4-FFF2-40B4-BE49-F238E27FC236}">
                <a16:creationId xmlns:a16="http://schemas.microsoft.com/office/drawing/2014/main" id="{8401A53B-54C2-CC4D-DA43-61B041B41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165A4-4EFE-B8E5-C102-EF1CECD1A0A6}"/>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1375987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2EA1-FCB8-A426-3933-67136ED5F3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B7BA51-1CBD-3C4A-FE6E-4BCB269CF2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00096-B931-A53F-58F7-83326ED535EB}"/>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5" name="Footer Placeholder 4">
            <a:extLst>
              <a:ext uri="{FF2B5EF4-FFF2-40B4-BE49-F238E27FC236}">
                <a16:creationId xmlns:a16="http://schemas.microsoft.com/office/drawing/2014/main" id="{A6E0A799-A082-6095-40EE-E3948A5FB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CAE0F-FDDE-465F-DDD9-17F8B4DADE0B}"/>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4140796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D24C90-1816-2BA9-F16C-45618AEEA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70782-9D00-BB4F-AAD9-67356F43F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B3FB-5774-DDDA-802D-A82E9CBD8AEC}"/>
              </a:ext>
            </a:extLst>
          </p:cNvPr>
          <p:cNvSpPr>
            <a:spLocks noGrp="1"/>
          </p:cNvSpPr>
          <p:nvPr>
            <p:ph type="dt" sz="half" idx="10"/>
          </p:nvPr>
        </p:nvSpPr>
        <p:spPr/>
        <p:txBody>
          <a:bodyPr/>
          <a:lstStyle/>
          <a:p>
            <a:fld id="{59DD4B42-3250-0344-BA30-75A442F7E601}" type="datetimeFigureOut">
              <a:rPr lang="en-US" smtClean="0"/>
              <a:t>6/26/24</a:t>
            </a:fld>
            <a:endParaRPr lang="en-US"/>
          </a:p>
        </p:txBody>
      </p:sp>
      <p:sp>
        <p:nvSpPr>
          <p:cNvPr id="5" name="Footer Placeholder 4">
            <a:extLst>
              <a:ext uri="{FF2B5EF4-FFF2-40B4-BE49-F238E27FC236}">
                <a16:creationId xmlns:a16="http://schemas.microsoft.com/office/drawing/2014/main" id="{389A7E1A-EDBB-7ECE-CBD2-DC51DF5D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78D77-F7B1-79BB-C0A6-5C7E0065F1DA}"/>
              </a:ext>
            </a:extLst>
          </p:cNvPr>
          <p:cNvSpPr>
            <a:spLocks noGrp="1"/>
          </p:cNvSpPr>
          <p:nvPr>
            <p:ph type="sldNum" sz="quarter" idx="12"/>
          </p:nvPr>
        </p:nvSpPr>
        <p:spPr/>
        <p:txBody>
          <a:bodyPr/>
          <a:lstStyle/>
          <a:p>
            <a:fld id="{B9B3968E-A61D-2E40-9543-51CAAF422B7E}" type="slidenum">
              <a:rPr lang="en-US" smtClean="0"/>
              <a:t>‹#›</a:t>
            </a:fld>
            <a:endParaRPr lang="en-US"/>
          </a:p>
        </p:txBody>
      </p:sp>
    </p:spTree>
    <p:extLst>
      <p:ext uri="{BB962C8B-B14F-4D97-AF65-F5344CB8AC3E}">
        <p14:creationId xmlns:p14="http://schemas.microsoft.com/office/powerpoint/2010/main" val="224249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17517" y="1603169"/>
            <a:ext cx="10972800" cy="3657600"/>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7200" baseline="0">
                <a:solidFill>
                  <a:srgbClr val="FFFFFF"/>
                </a:solidFill>
              </a:defRPr>
            </a:lvl1pPr>
          </a:lstStyle>
          <a:p>
            <a:pPr algn="ct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2667000" y="1002982"/>
            <a:ext cx="6858000" cy="374618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1056">
                <a:solidFill>
                  <a:srgbClr val="FFFFFF"/>
                </a:solidFill>
              </a:defRPr>
            </a:lvl1pPr>
          </a:lstStyle>
          <a:p>
            <a:pPr algn="l"/>
            <a:endParaRPr dirty="0"/>
          </a:p>
        </p:txBody>
      </p:sp>
      <p:sp>
        <p:nvSpPr>
          <p:cNvPr id="3" name="New Shape"/>
          <p:cNvSpPr>
            <a:spLocks noGrp="1"/>
          </p:cNvSpPr>
          <p:nvPr>
            <p:ph type="body" idx="1"/>
          </p:nvPr>
        </p:nvSpPr>
        <p:spPr>
          <a:xfrm>
            <a:off x="2651760" y="0"/>
            <a:ext cx="6888480" cy="58378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16800">
                <a:solidFill>
                  <a:srgbClr val="FFFFFF"/>
                </a:solidFill>
              </a:defRPr>
            </a:lvl1pPr>
          </a:lstStyle>
          <a:p>
            <a:pPr algn="l"/>
            <a:endParaRPr/>
          </a:p>
        </p:txBody>
      </p:sp>
      <p:sp>
        <p:nvSpPr>
          <p:cNvPr id="4" name="New Shape"/>
          <p:cNvSpPr>
            <a:spLocks noGrp="1"/>
          </p:cNvSpPr>
          <p:nvPr>
            <p:ph type="body" idx="2"/>
          </p:nvPr>
        </p:nvSpPr>
        <p:spPr>
          <a:xfrm>
            <a:off x="1" y="0"/>
            <a:ext cx="10393680" cy="589788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6272">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2667000" y="1002982"/>
            <a:ext cx="6858000" cy="374618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1056">
                <a:solidFill>
                  <a:srgbClr val="FFFFFF"/>
                </a:solidFill>
              </a:defRPr>
            </a:lvl1pPr>
          </a:lstStyle>
          <a:p>
            <a:pPr algn="l"/>
            <a:endParaRPr/>
          </a:p>
        </p:txBody>
      </p:sp>
      <p:sp>
        <p:nvSpPr>
          <p:cNvPr id="3" name="New Shape"/>
          <p:cNvSpPr>
            <a:spLocks noGrp="1"/>
          </p:cNvSpPr>
          <p:nvPr>
            <p:ph type="body" idx="1"/>
          </p:nvPr>
        </p:nvSpPr>
        <p:spPr>
          <a:xfrm>
            <a:off x="2651760" y="0"/>
            <a:ext cx="6888480" cy="58378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16800">
                <a:solidFill>
                  <a:srgbClr val="FFFFFF"/>
                </a:solidFill>
              </a:defRPr>
            </a:lvl1pPr>
          </a:lstStyle>
          <a:p>
            <a:pPr algn="l"/>
            <a:endParaRPr/>
          </a:p>
        </p:txBody>
      </p:sp>
      <p:sp>
        <p:nvSpPr>
          <p:cNvPr id="4" name="New Shape"/>
          <p:cNvSpPr>
            <a:spLocks noGrp="1"/>
          </p:cNvSpPr>
          <p:nvPr>
            <p:ph type="body" idx="2"/>
          </p:nvPr>
        </p:nvSpPr>
        <p:spPr>
          <a:xfrm>
            <a:off x="1" y="0"/>
            <a:ext cx="10393680" cy="589788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6272">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2667000" y="1002982"/>
            <a:ext cx="6858000" cy="374618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21056">
                <a:solidFill>
                  <a:srgbClr val="FFFFFF"/>
                </a:solidFill>
              </a:defRPr>
            </a:lvl1pPr>
          </a:lstStyle>
          <a:p>
            <a:pPr algn="l"/>
            <a:endParaRPr/>
          </a:p>
        </p:txBody>
      </p:sp>
      <p:sp>
        <p:nvSpPr>
          <p:cNvPr id="3" name="New Shape"/>
          <p:cNvSpPr>
            <a:spLocks noGrp="1"/>
          </p:cNvSpPr>
          <p:nvPr>
            <p:ph type="body" idx="1"/>
          </p:nvPr>
        </p:nvSpPr>
        <p:spPr>
          <a:xfrm>
            <a:off x="2651760" y="0"/>
            <a:ext cx="6888480" cy="58378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16800">
                <a:solidFill>
                  <a:srgbClr val="FFFFFF"/>
                </a:solidFill>
              </a:defRPr>
            </a:lvl1pPr>
          </a:lstStyle>
          <a:p>
            <a:pPr algn="l"/>
            <a:endParaRPr/>
          </a:p>
        </p:txBody>
      </p:sp>
      <p:sp>
        <p:nvSpPr>
          <p:cNvPr id="4" name="New Shape"/>
          <p:cNvSpPr>
            <a:spLocks noGrp="1"/>
          </p:cNvSpPr>
          <p:nvPr>
            <p:ph type="body" idx="2"/>
          </p:nvPr>
        </p:nvSpPr>
        <p:spPr>
          <a:xfrm>
            <a:off x="1" y="0"/>
            <a:ext cx="10393680" cy="589788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6272">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965960" y="2683192"/>
            <a:ext cx="8275319" cy="85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6352">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17517" y="700644"/>
            <a:ext cx="10960925" cy="5486400"/>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6720">
                <a:solidFill>
                  <a:srgbClr val="FFFFFF"/>
                </a:solidFill>
              </a:defRPr>
            </a:lvl1pPr>
          </a:lstStyle>
          <a:p>
            <a:pPr algn="l"/>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1965960" y="2683192"/>
            <a:ext cx="8275319" cy="857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16352">
                <a:solidFill>
                  <a:srgbClr val="FFFFFF"/>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6820C8-CECA-0DFC-CFAE-2D10B7A9D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95A8D0-EDCC-B19D-64AB-2EE04EAD6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136C6-4730-1C87-DED9-46DB5C6DA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9DD4B42-3250-0344-BA30-75A442F7E601}" type="datetimeFigureOut">
              <a:rPr lang="en-US" smtClean="0"/>
              <a:t>6/26/24</a:t>
            </a:fld>
            <a:endParaRPr lang="en-US"/>
          </a:p>
        </p:txBody>
      </p:sp>
      <p:sp>
        <p:nvSpPr>
          <p:cNvPr id="5" name="Footer Placeholder 4">
            <a:extLst>
              <a:ext uri="{FF2B5EF4-FFF2-40B4-BE49-F238E27FC236}">
                <a16:creationId xmlns:a16="http://schemas.microsoft.com/office/drawing/2014/main" id="{A58398F0-F921-38FF-393C-1A5356F2B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CFDB2B-4CF2-D4AB-FF56-B59EA955F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B3968E-A61D-2E40-9543-51CAAF422B7E}" type="slidenum">
              <a:rPr lang="en-US" smtClean="0"/>
              <a:t>‹#›</a:t>
            </a:fld>
            <a:endParaRPr lang="en-US"/>
          </a:p>
        </p:txBody>
      </p:sp>
    </p:spTree>
    <p:extLst>
      <p:ext uri="{BB962C8B-B14F-4D97-AF65-F5344CB8AC3E}">
        <p14:creationId xmlns:p14="http://schemas.microsoft.com/office/powerpoint/2010/main" val="425343172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05694"/>
            <a:ext cx="10960925" cy="1876301"/>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30">
                <a:solidFill>
                  <a:srgbClr val="FFFFFF"/>
                </a:solidFill>
              </a:defRPr>
            </a:lvl1pPr>
          </a:lstStyle>
          <a:p>
            <a:pPr algn="ctr"/>
            <a:r>
              <a:rPr sz="7200" dirty="0"/>
              <a:t>The Power of Self-Control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3780">
                <a:solidFill>
                  <a:srgbClr val="FFFFFF"/>
                </a:solidFill>
              </a:defRPr>
            </a:lvl1pPr>
          </a:lstStyle>
          <a:p>
            <a:pPr algn="l"/>
            <a:r>
              <a:rPr sz="6200" b="1" u="sng" dirty="0"/>
              <a:t>Examples </a:t>
            </a:r>
            <a:r>
              <a:rPr lang="en-US" sz="6200" b="1" u="sng" dirty="0"/>
              <a:t>P</a:t>
            </a:r>
            <a:r>
              <a:rPr sz="6200" b="1" u="sng" dirty="0"/>
              <a:t>resence of </a:t>
            </a:r>
            <a:r>
              <a:rPr lang="en-US" sz="6200" b="1" u="sng" dirty="0"/>
              <a:t>S</a:t>
            </a:r>
            <a:r>
              <a:rPr sz="6200" b="1" u="sng" dirty="0"/>
              <a:t>elf-</a:t>
            </a:r>
            <a:r>
              <a:rPr lang="en-US" sz="6200" b="1" u="sng" dirty="0"/>
              <a:t>C</a:t>
            </a:r>
            <a:r>
              <a:rPr sz="6200" b="1" u="sng" dirty="0"/>
              <a:t>ontrol</a:t>
            </a:r>
            <a:r>
              <a:rPr sz="6720" dirty="0"/>
              <a:t>
</a:t>
            </a:r>
            <a:r>
              <a:rPr sz="5200" dirty="0"/>
              <a:t>1. Josep</a:t>
            </a:r>
            <a:r>
              <a:rPr lang="en-US" sz="5200" dirty="0"/>
              <a:t>h - Gen. 39:7-12</a:t>
            </a:r>
            <a:r>
              <a:rPr sz="5200" dirty="0"/>
              <a:t>
2. David Sparing Saul</a:t>
            </a:r>
            <a:r>
              <a:rPr lang="en-US" sz="5200" dirty="0"/>
              <a:t> – 1 Sam. 24:1-7; 26:7-11</a:t>
            </a:r>
            <a:r>
              <a:rPr sz="5200" dirty="0"/>
              <a:t>
3. Daniel</a:t>
            </a:r>
            <a:r>
              <a:rPr lang="en-US" sz="5200" dirty="0"/>
              <a:t> – Dan. 1:8-16; 6:4-10</a:t>
            </a:r>
          </a:p>
          <a:p>
            <a:pPr algn="l"/>
            <a:r>
              <a:rPr sz="5200" dirty="0"/>
              <a:t>4. Jesus in the Wilderness</a:t>
            </a:r>
            <a:r>
              <a:rPr lang="en-US" sz="5200" dirty="0"/>
              <a:t> – Mat. 4:1-11</a:t>
            </a:r>
            <a:r>
              <a:rPr sz="5200" dirty="0"/>
              <a:t>
5. Nehemiah</a:t>
            </a:r>
            <a:r>
              <a:rPr lang="en-US" sz="5200" dirty="0"/>
              <a:t> – Neh. 5:14-19</a:t>
            </a:r>
            <a:r>
              <a:rPr sz="5200" dirty="0"/>
              <a:t>
6. Paul</a:t>
            </a:r>
            <a:r>
              <a:rPr lang="en-US" sz="5200" dirty="0"/>
              <a:t> – 1 Cor. 9:24-27; 2 Cor. 11:23-28</a:t>
            </a:r>
            <a:r>
              <a:rPr sz="5200" dirty="0"/>
              <a:t>
7. Stephen</a:t>
            </a:r>
            <a:r>
              <a:rPr lang="en-US" sz="5200" dirty="0"/>
              <a:t> – Acts 7:54-60</a:t>
            </a:r>
            <a:endParaRPr sz="5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17569"/>
            <a:ext cx="10972800" cy="1828800"/>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0000" lnSpcReduction="20000"/>
          </a:bodyPr>
          <a:lstStyle>
            <a:lvl1pPr algn="ctr">
              <a:defRPr sz="9198">
                <a:solidFill>
                  <a:srgbClr val="FFFFFF"/>
                </a:solidFill>
              </a:defRPr>
            </a:lvl1pPr>
          </a:lstStyle>
          <a:p>
            <a:pPr algn="ctr"/>
            <a:r>
              <a:rPr sz="16352" dirty="0"/>
              <a:t>Self-Control and </a:t>
            </a:r>
            <a:endParaRPr lang="en-US" sz="16352" dirty="0"/>
          </a:p>
          <a:p>
            <a:pPr algn="ctr"/>
            <a:r>
              <a:rPr sz="16352" dirty="0"/>
              <a:t>the Essence of the Gospel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05693"/>
            <a:ext cx="10972800" cy="1876301"/>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0000" lnSpcReduction="20000"/>
          </a:bodyPr>
          <a:lstStyle>
            <a:lvl1pPr algn="ctr">
              <a:defRPr sz="9198">
                <a:solidFill>
                  <a:srgbClr val="FFFFFF"/>
                </a:solidFill>
              </a:defRPr>
            </a:lvl1pPr>
          </a:lstStyle>
          <a:p>
            <a:pPr algn="ctr"/>
            <a:r>
              <a:rPr sz="16352" dirty="0"/>
              <a:t>Live a Life Worthy of the Calling: Ephesians 4:1-2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17569"/>
            <a:ext cx="10972800" cy="1876301"/>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0000" lnSpcReduction="20000"/>
          </a:bodyPr>
          <a:lstStyle>
            <a:lvl1pPr algn="ctr">
              <a:defRPr sz="9198">
                <a:solidFill>
                  <a:srgbClr val="FFFFFF"/>
                </a:solidFill>
              </a:defRPr>
            </a:lvl1pPr>
          </a:lstStyle>
          <a:p>
            <a:pPr algn="ctr"/>
            <a:r>
              <a:rPr sz="16352" dirty="0"/>
              <a:t>Demonstrating the Fruit of the Spirit: Galatians 5:22-23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17569"/>
            <a:ext cx="10972800" cy="1852550"/>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0000" lnSpcReduction="20000"/>
          </a:bodyPr>
          <a:lstStyle>
            <a:lvl1pPr algn="ctr">
              <a:defRPr sz="9198">
                <a:solidFill>
                  <a:srgbClr val="FFFFFF"/>
                </a:solidFill>
              </a:defRPr>
            </a:lvl1pPr>
          </a:lstStyle>
          <a:p>
            <a:pPr algn="ctr"/>
            <a:r>
              <a:rPr sz="16352" dirty="0"/>
              <a:t>Reflecting Christ's Example: Matthew 4:1-11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17569"/>
            <a:ext cx="10960925" cy="1828800"/>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0000" lnSpcReduction="20000"/>
          </a:bodyPr>
          <a:lstStyle>
            <a:lvl1pPr algn="ctr">
              <a:defRPr sz="9198">
                <a:solidFill>
                  <a:srgbClr val="FFFFFF"/>
                </a:solidFill>
              </a:defRPr>
            </a:lvl1pPr>
          </a:lstStyle>
          <a:p>
            <a:pPr algn="ctr"/>
            <a:r>
              <a:rPr lang="en-US" sz="16352" dirty="0"/>
              <a:t>The Power of Self-Control</a:t>
            </a:r>
            <a:endParaRPr sz="1635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txBody>
          <a:bodyPr anchor="ctr">
            <a:normAutofit fontScale="32500" lnSpcReduction="20000"/>
          </a:bodyPr>
          <a:lstStyle>
            <a:lvl1pPr algn="l">
              <a:defRPr sz="11844">
                <a:solidFill>
                  <a:srgbClr val="FFFFFF"/>
                </a:solidFill>
              </a:defRPr>
            </a:lvl1pPr>
          </a:lstStyle>
          <a:p>
            <a:r>
              <a:rPr lang="en-US" dirty="0"/>
              <a:t>24 Do you not know that in a race all the runners run, but only one receives the prize? So run that you may obtain it. 25 Every athlete exercises self-control in all things. They do it to receive a perishable wreath, but we an imperishable. 26 So I do not run aimlessly; I do not box as one beating the air. 27 But I discipline my body and keep it under control, lest after preaching to others I myself should be disqualified.</a:t>
            </a:r>
          </a:p>
        </p:txBody>
      </p:sp>
      <p:sp>
        <p:nvSpPr>
          <p:cNvPr id="3" name="New Shape"/>
          <p:cNvSpPr>
            <a:spLocks noGrp="1"/>
          </p:cNvSpPr>
          <p:nvPr>
            <p:ph type="body" idx="1"/>
          </p:nvPr>
        </p:nvSpPr>
        <p:spPr>
          <a:noFill/>
          <a:ln cmpd="sng">
            <a:noFill/>
          </a:ln>
        </p:spPr>
        <p:txBody>
          <a:bodyPr anchor="ctr">
            <a:normAutofit fontScale="62500" lnSpcReduction="20000"/>
          </a:bodyPr>
          <a:lstStyle>
            <a:lvl1pPr algn="l">
              <a:defRPr sz="9450">
                <a:solidFill>
                  <a:srgbClr val="FFFFFF"/>
                </a:solidFill>
              </a:defRPr>
            </a:lvl1pPr>
          </a:lstStyle>
          <a:p>
            <a:r>
              <a:rPr lang="en-US" dirty="0"/>
              <a:t>1 Corinthians 9:24–27</a:t>
            </a:r>
          </a:p>
        </p:txBody>
      </p:sp>
      <p:sp>
        <p:nvSpPr>
          <p:cNvPr id="4" name="New Shape"/>
          <p:cNvSpPr>
            <a:spLocks noGrp="1"/>
          </p:cNvSpPr>
          <p:nvPr>
            <p:ph type="body" idx="2"/>
          </p:nvPr>
        </p:nvSpPr>
        <p:spPr>
          <a:noFill/>
          <a:ln cmpd="sng">
            <a:noFill/>
          </a:ln>
        </p:spPr>
        <p:txBody>
          <a:bodyPr anchor="ctr">
            <a:normAutofit/>
          </a:bodyPr>
          <a:lstStyle>
            <a:lvl1pPr algn="r">
              <a:defRPr sz="3528">
                <a:solidFill>
                  <a:srgbClr val="FFFFFF"/>
                </a:solidFill>
              </a:defRPr>
            </a:lvl1pPr>
          </a:lstStyle>
          <a:p>
            <a:r>
              <a:rPr lang="en-US" dirty="0"/>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05693"/>
            <a:ext cx="10972800" cy="1864425"/>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0000" lnSpcReduction="20000"/>
          </a:bodyPr>
          <a:lstStyle>
            <a:lvl1pPr algn="ctr">
              <a:defRPr sz="9198">
                <a:solidFill>
                  <a:srgbClr val="FFFFFF"/>
                </a:solidFill>
              </a:defRPr>
            </a:lvl1pPr>
          </a:lstStyle>
          <a:p>
            <a:pPr algn="ctr"/>
            <a:r>
              <a:rPr sz="16352" dirty="0"/>
              <a:t>Self-Control </a:t>
            </a:r>
            <a:endParaRPr lang="en-US" sz="16352" dirty="0"/>
          </a:p>
          <a:p>
            <a:pPr algn="ctr"/>
            <a:r>
              <a:rPr sz="16352" dirty="0"/>
              <a:t>the Produce of the Spirit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11844">
                <a:solidFill>
                  <a:srgbClr val="FFFFFF"/>
                </a:solidFill>
              </a:defRPr>
            </a:lvl1pPr>
          </a:lstStyle>
          <a:p>
            <a:pPr algn="l"/>
            <a:r>
              <a:rPr sz="21056" dirty="0"/>
              <a:t>31 So the church throughout all Judea and Galilee and Samaria had peace and was being built up. And walking in the fear of the Lord and in the comfort of the Holy Spirit, it multiplied.</a:t>
            </a:r>
          </a:p>
        </p:txBody>
      </p:sp>
      <p:sp>
        <p:nvSpPr>
          <p:cNvPr id="3" name="New Shape"/>
          <p:cNvSpPr>
            <a:spLocks noGrp="1"/>
          </p:cNvSpPr>
          <p:nvPr>
            <p:ph type="body" idx="1"/>
          </p:nvPr>
        </p:nvSpPr>
        <p:spPr>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32500" lnSpcReduction="20000"/>
          </a:bodyPr>
          <a:lstStyle>
            <a:lvl1pPr algn="l">
              <a:defRPr sz="9450">
                <a:solidFill>
                  <a:srgbClr val="FFFFFF"/>
                </a:solidFill>
              </a:defRPr>
            </a:lvl1pPr>
          </a:lstStyle>
          <a:p>
            <a:pPr algn="l"/>
            <a:r>
              <a:rPr sz="16800"/>
              <a:t>Acts 9:31</a:t>
            </a:r>
          </a:p>
        </p:txBody>
      </p:sp>
      <p:sp>
        <p:nvSpPr>
          <p:cNvPr id="4" name="New Shape"/>
          <p:cNvSpPr>
            <a:spLocks noGrp="1"/>
          </p:cNvSpPr>
          <p:nvPr>
            <p:ph type="body" idx="2"/>
          </p:nvPr>
        </p:nvSpPr>
        <p:spPr>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3528">
                <a:solidFill>
                  <a:srgbClr val="FFFFFF"/>
                </a:solidFill>
              </a:defRPr>
            </a:lvl1pPr>
          </a:lstStyle>
          <a:p>
            <a:pPr algn="r"/>
            <a:r>
              <a:rPr sz="6272"/>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11844">
                <a:solidFill>
                  <a:srgbClr val="FFFFFF"/>
                </a:solidFill>
              </a:defRPr>
            </a:lvl1pPr>
          </a:lstStyle>
          <a:p>
            <a:pPr algn="l"/>
            <a:r>
              <a:rPr sz="21056" dirty="0"/>
              <a:t>4 in order that the righteous requirement of the law might be fulfilled in us, who walk not according to the flesh but according to the Spirit.</a:t>
            </a:r>
          </a:p>
        </p:txBody>
      </p:sp>
      <p:sp>
        <p:nvSpPr>
          <p:cNvPr id="3" name="New Shape"/>
          <p:cNvSpPr>
            <a:spLocks noGrp="1"/>
          </p:cNvSpPr>
          <p:nvPr>
            <p:ph type="body" idx="1"/>
          </p:nvPr>
        </p:nvSpPr>
        <p:spPr>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32500" lnSpcReduction="20000"/>
          </a:bodyPr>
          <a:lstStyle>
            <a:lvl1pPr algn="l">
              <a:defRPr sz="9450">
                <a:solidFill>
                  <a:srgbClr val="FFFFFF"/>
                </a:solidFill>
              </a:defRPr>
            </a:lvl1pPr>
          </a:lstStyle>
          <a:p>
            <a:pPr algn="l"/>
            <a:r>
              <a:rPr sz="16800"/>
              <a:t>Romans 8:4</a:t>
            </a:r>
          </a:p>
        </p:txBody>
      </p:sp>
      <p:sp>
        <p:nvSpPr>
          <p:cNvPr id="4" name="New Shape"/>
          <p:cNvSpPr>
            <a:spLocks noGrp="1"/>
          </p:cNvSpPr>
          <p:nvPr>
            <p:ph type="body" idx="2"/>
          </p:nvPr>
        </p:nvSpPr>
        <p:spPr>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3528">
                <a:solidFill>
                  <a:srgbClr val="FFFFFF"/>
                </a:solidFill>
              </a:defRPr>
            </a:lvl1pPr>
          </a:lstStyle>
          <a:p>
            <a:pPr algn="r"/>
            <a:r>
              <a:rPr sz="6272"/>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25000" lnSpcReduction="20000"/>
          </a:bodyPr>
          <a:lstStyle>
            <a:lvl1pPr algn="l">
              <a:defRPr sz="11844">
                <a:solidFill>
                  <a:srgbClr val="FFFFFF"/>
                </a:solidFill>
              </a:defRPr>
            </a:lvl1pPr>
          </a:lstStyle>
          <a:p>
            <a:pPr algn="l"/>
            <a:r>
              <a:rPr sz="21056" dirty="0"/>
              <a:t>2 in which you once walked, following the course of this world, following the prince of the power of the air, the spirit that is now at work in the sons of disobedience—</a:t>
            </a:r>
          </a:p>
        </p:txBody>
      </p:sp>
      <p:sp>
        <p:nvSpPr>
          <p:cNvPr id="3" name="New Shape"/>
          <p:cNvSpPr>
            <a:spLocks noGrp="1"/>
          </p:cNvSpPr>
          <p:nvPr>
            <p:ph type="body" idx="1"/>
          </p:nvPr>
        </p:nvSpPr>
        <p:spPr>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32500" lnSpcReduction="20000"/>
          </a:bodyPr>
          <a:lstStyle>
            <a:lvl1pPr algn="l">
              <a:defRPr sz="9450">
                <a:solidFill>
                  <a:srgbClr val="FFFFFF"/>
                </a:solidFill>
              </a:defRPr>
            </a:lvl1pPr>
          </a:lstStyle>
          <a:p>
            <a:pPr algn="l"/>
            <a:r>
              <a:rPr sz="16800"/>
              <a:t>Ephesians 2:2</a:t>
            </a:r>
          </a:p>
        </p:txBody>
      </p:sp>
      <p:sp>
        <p:nvSpPr>
          <p:cNvPr id="4" name="New Shape"/>
          <p:cNvSpPr>
            <a:spLocks noGrp="1"/>
          </p:cNvSpPr>
          <p:nvPr>
            <p:ph type="body" idx="2"/>
          </p:nvPr>
        </p:nvSpPr>
        <p:spPr>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r">
              <a:defRPr sz="3528">
                <a:solidFill>
                  <a:srgbClr val="FFFFFF"/>
                </a:solidFill>
              </a:defRPr>
            </a:lvl1pPr>
          </a:lstStyle>
          <a:p>
            <a:pPr algn="r"/>
            <a:r>
              <a:rPr sz="6272"/>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17569"/>
            <a:ext cx="10972800" cy="1852550"/>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9198">
                <a:solidFill>
                  <a:srgbClr val="FFFFFF"/>
                </a:solidFill>
              </a:defRPr>
            </a:lvl1pPr>
          </a:lstStyle>
          <a:p>
            <a:pPr algn="ctr"/>
            <a:r>
              <a:rPr sz="7200" dirty="0"/>
              <a:t>Absence of Self-Control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3780">
                <a:solidFill>
                  <a:srgbClr val="FFFFFF"/>
                </a:solidFill>
              </a:defRPr>
            </a:lvl1pPr>
          </a:lstStyle>
          <a:p>
            <a:pPr algn="l"/>
            <a:r>
              <a:rPr sz="6720" b="1" u="sng" dirty="0"/>
              <a:t>Examples </a:t>
            </a:r>
            <a:r>
              <a:rPr lang="en-US" sz="6720" b="1" u="sng" dirty="0"/>
              <a:t>A</a:t>
            </a:r>
            <a:r>
              <a:rPr sz="6720" b="1" u="sng" dirty="0"/>
              <a:t>bsent </a:t>
            </a:r>
            <a:r>
              <a:rPr lang="en-US" sz="6720" b="1" u="sng" dirty="0"/>
              <a:t>S</a:t>
            </a:r>
            <a:r>
              <a:rPr sz="6720" b="1" u="sng" dirty="0"/>
              <a:t>elf-</a:t>
            </a:r>
            <a:r>
              <a:rPr lang="en-US" sz="6720" b="1" u="sng" dirty="0"/>
              <a:t>C</a:t>
            </a:r>
            <a:r>
              <a:rPr sz="6720" b="1" u="sng" dirty="0"/>
              <a:t>ontrol</a:t>
            </a:r>
            <a:r>
              <a:rPr sz="6720" dirty="0"/>
              <a:t>
1. Cain and Abel</a:t>
            </a:r>
            <a:r>
              <a:rPr lang="en-US" sz="6720" dirty="0"/>
              <a:t> – Gen. 4:1-16</a:t>
            </a:r>
            <a:r>
              <a:rPr sz="6720" dirty="0"/>
              <a:t>
2. Esau</a:t>
            </a:r>
            <a:r>
              <a:rPr lang="en-US" sz="6720" dirty="0"/>
              <a:t> – Gen. 25:29-34</a:t>
            </a:r>
            <a:r>
              <a:rPr sz="6720" dirty="0"/>
              <a:t>
3. Samson</a:t>
            </a:r>
            <a:r>
              <a:rPr lang="en-US" sz="6720" dirty="0"/>
              <a:t> – Jud. 14-16</a:t>
            </a:r>
            <a:r>
              <a:rPr sz="6720" dirty="0"/>
              <a:t>
4. King Saul</a:t>
            </a:r>
            <a:r>
              <a:rPr lang="en-US" sz="6720" dirty="0"/>
              <a:t> – 1 Sam. 13:8-14; 15:9-23</a:t>
            </a:r>
            <a:r>
              <a:rPr sz="6720" dirty="0"/>
              <a:t>
5. David and Bathsheba</a:t>
            </a:r>
            <a:r>
              <a:rPr lang="en-US" sz="6720" dirty="0"/>
              <a:t> – 2 Sam. 11</a:t>
            </a:r>
            <a:r>
              <a:rPr sz="6720" dirty="0"/>
              <a:t>
6. Peter’s Denial of Jesus</a:t>
            </a:r>
            <a:r>
              <a:rPr lang="en-US" sz="6720" dirty="0"/>
              <a:t> – Lk. 22:54-62</a:t>
            </a:r>
            <a:r>
              <a:rPr sz="6720" dirty="0"/>
              <a:t>
7. Judas Iscariot</a:t>
            </a:r>
            <a:r>
              <a:rPr lang="en-US" sz="6720" dirty="0"/>
              <a:t> – Mat. 26:14-16, 47-50</a:t>
            </a:r>
            <a:endParaRPr sz="672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17517" y="2517569"/>
            <a:ext cx="10972800" cy="1840675"/>
          </a:xfrm>
          <a:prstGeom prst="rect">
            <a:avLst/>
          </a:prstGeom>
          <a:gradFill flip="none" rotWithShape="1">
            <a:gsLst>
              <a:gs pos="0">
                <a:schemeClr val="accent1">
                  <a:lumMod val="40000"/>
                  <a:lumOff val="60000"/>
                  <a:alpha val="0"/>
                </a:schemeClr>
              </a:gs>
              <a:gs pos="46000">
                <a:schemeClr val="accent1">
                  <a:lumMod val="95000"/>
                  <a:lumOff val="5000"/>
                </a:schemeClr>
              </a:gs>
              <a:gs pos="100000">
                <a:schemeClr val="accent1">
                  <a:lumMod val="60000"/>
                </a:schemeClr>
              </a:gs>
            </a:gsLst>
            <a:path path="circle">
              <a:fillToRect l="50000" t="130000" r="50000" b="-30000"/>
            </a:path>
            <a:tileRect/>
          </a:grad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0000" lnSpcReduction="20000"/>
          </a:bodyPr>
          <a:lstStyle>
            <a:lvl1pPr algn="ctr">
              <a:defRPr sz="9198">
                <a:solidFill>
                  <a:srgbClr val="FFFFFF"/>
                </a:solidFill>
              </a:defRPr>
            </a:lvl1pPr>
          </a:lstStyle>
          <a:p>
            <a:pPr algn="ctr"/>
            <a:r>
              <a:rPr sz="18000" dirty="0"/>
              <a:t>Presence</a:t>
            </a:r>
            <a:r>
              <a:rPr sz="16352" dirty="0"/>
              <a:t> of Self-Control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420</Words>
  <Application>Microsoft Macintosh PowerPoint</Application>
  <PresentationFormat>Widescreen</PresentationFormat>
  <Paragraphs>26</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Aptos</vt:lpstr>
      <vt:lpstr>Aptos Display</vt: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Barry Johnson</cp:lastModifiedBy>
  <cp:revision>4</cp:revision>
  <dcterms:modified xsi:type="dcterms:W3CDTF">2024-06-26T17:14:40Z</dcterms:modified>
</cp:coreProperties>
</file>